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50"/>
  </p:notesMasterIdLst>
  <p:sldIdLst>
    <p:sldId id="411" r:id="rId6"/>
    <p:sldId id="323" r:id="rId7"/>
    <p:sldId id="302" r:id="rId8"/>
    <p:sldId id="4946" r:id="rId9"/>
    <p:sldId id="403" r:id="rId10"/>
    <p:sldId id="10412" r:id="rId11"/>
    <p:sldId id="262" r:id="rId12"/>
    <p:sldId id="10420" r:id="rId13"/>
    <p:sldId id="8577" r:id="rId14"/>
    <p:sldId id="1848" r:id="rId15"/>
    <p:sldId id="10414" r:id="rId16"/>
    <p:sldId id="4947" r:id="rId17"/>
    <p:sldId id="1850" r:id="rId18"/>
    <p:sldId id="8575" r:id="rId19"/>
    <p:sldId id="8576" r:id="rId20"/>
    <p:sldId id="1853" r:id="rId21"/>
    <p:sldId id="1854" r:id="rId22"/>
    <p:sldId id="1855" r:id="rId23"/>
    <p:sldId id="10417" r:id="rId24"/>
    <p:sldId id="10418" r:id="rId25"/>
    <p:sldId id="428" r:id="rId26"/>
    <p:sldId id="430" r:id="rId27"/>
    <p:sldId id="320" r:id="rId28"/>
    <p:sldId id="322" r:id="rId29"/>
    <p:sldId id="321" r:id="rId30"/>
    <p:sldId id="267" r:id="rId31"/>
    <p:sldId id="549" r:id="rId32"/>
    <p:sldId id="4986" r:id="rId33"/>
    <p:sldId id="1858" r:id="rId34"/>
    <p:sldId id="1857" r:id="rId35"/>
    <p:sldId id="1699" r:id="rId36"/>
    <p:sldId id="435" r:id="rId37"/>
    <p:sldId id="436" r:id="rId38"/>
    <p:sldId id="10413" r:id="rId39"/>
    <p:sldId id="10419" r:id="rId40"/>
    <p:sldId id="8579" r:id="rId41"/>
    <p:sldId id="8580" r:id="rId42"/>
    <p:sldId id="315" r:id="rId43"/>
    <p:sldId id="387" r:id="rId44"/>
    <p:sldId id="8568" r:id="rId45"/>
    <p:sldId id="8578" r:id="rId46"/>
    <p:sldId id="388" r:id="rId47"/>
    <p:sldId id="389" r:id="rId48"/>
    <p:sldId id="43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9766" autoAdjust="0"/>
  </p:normalViewPr>
  <p:slideViewPr>
    <p:cSldViewPr snapToGrid="0">
      <p:cViewPr varScale="1">
        <p:scale>
          <a:sx n="91" d="100"/>
          <a:sy n="91" d="100"/>
        </p:scale>
        <p:origin x="1314" y="7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38D2FA-986F-4708-9328-E2833BFFB2FA}"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02293E5-2C81-4A0C-9273-DE37F18EC070}">
      <dgm:prSet phldrT="[Text]" custT="1"/>
      <dgm:spPr/>
      <dgm:t>
        <a:bodyPr/>
        <a:lstStyle/>
        <a:p>
          <a:r>
            <a:rPr lang="en-US" sz="2800" dirty="0">
              <a:latin typeface="Segoe UI Light" panose="020B0502040204020203" pitchFamily="34" charset="0"/>
              <a:cs typeface="Segoe UI Light" panose="020B0502040204020203" pitchFamily="34" charset="0"/>
            </a:rPr>
            <a:t>Use certified VM types</a:t>
          </a:r>
        </a:p>
      </dgm:t>
    </dgm:pt>
    <dgm:pt modelId="{1E6A181F-0760-41A9-AFA9-81AEEBA3232B}" type="parTrans" cxnId="{FF05F942-07E7-44D4-9531-9767EDF978DC}">
      <dgm:prSet/>
      <dgm:spPr/>
      <dgm:t>
        <a:bodyPr/>
        <a:lstStyle/>
        <a:p>
          <a:endParaRPr lang="en-US" sz="2800">
            <a:latin typeface="Segoe UI Light" panose="020B0502040204020203" pitchFamily="34" charset="0"/>
            <a:cs typeface="Segoe UI Light" panose="020B0502040204020203" pitchFamily="34" charset="0"/>
          </a:endParaRPr>
        </a:p>
      </dgm:t>
    </dgm:pt>
    <dgm:pt modelId="{377D0417-0555-48EA-9BC4-80EEB6473E94}" type="sibTrans" cxnId="{FF05F942-07E7-44D4-9531-9767EDF978DC}">
      <dgm:prSet/>
      <dgm:spPr/>
      <dgm:t>
        <a:bodyPr/>
        <a:lstStyle/>
        <a:p>
          <a:endParaRPr lang="en-US" sz="2800">
            <a:latin typeface="Segoe UI Light" panose="020B0502040204020203" pitchFamily="34" charset="0"/>
            <a:cs typeface="Segoe UI Light" panose="020B0502040204020203" pitchFamily="34" charset="0"/>
          </a:endParaRPr>
        </a:p>
      </dgm:t>
    </dgm:pt>
    <dgm:pt modelId="{DF61E2D2-C1D0-46A7-84DC-03D28AAD3DBA}">
      <dgm:prSet phldrT="[Text]" custT="1"/>
      <dgm:spPr/>
      <dgm:t>
        <a:bodyPr/>
        <a:lstStyle/>
        <a:p>
          <a:r>
            <a:rPr lang="en-US" sz="2800" dirty="0">
              <a:latin typeface="Segoe UI Light" panose="020B0502040204020203" pitchFamily="34" charset="0"/>
              <a:cs typeface="Segoe UI Light" panose="020B0502040204020203" pitchFamily="34" charset="0"/>
            </a:rPr>
            <a:t>Use Premium Storage for database</a:t>
          </a:r>
        </a:p>
      </dgm:t>
    </dgm:pt>
    <dgm:pt modelId="{76AAEE50-C048-49FC-8BD0-EE885793539E}" type="parTrans" cxnId="{3107CD3A-094A-42D6-92BC-3C9D78A9BCC9}">
      <dgm:prSet/>
      <dgm:spPr/>
      <dgm:t>
        <a:bodyPr/>
        <a:lstStyle/>
        <a:p>
          <a:endParaRPr lang="en-US" sz="2800">
            <a:latin typeface="Segoe UI Light" panose="020B0502040204020203" pitchFamily="34" charset="0"/>
            <a:cs typeface="Segoe UI Light" panose="020B0502040204020203" pitchFamily="34" charset="0"/>
          </a:endParaRPr>
        </a:p>
      </dgm:t>
    </dgm:pt>
    <dgm:pt modelId="{04019FDF-77DE-4BE6-8DDD-748F730DD89E}" type="sibTrans" cxnId="{3107CD3A-094A-42D6-92BC-3C9D78A9BCC9}">
      <dgm:prSet/>
      <dgm:spPr/>
      <dgm:t>
        <a:bodyPr/>
        <a:lstStyle/>
        <a:p>
          <a:endParaRPr lang="en-US" sz="2800">
            <a:latin typeface="Segoe UI Light" panose="020B0502040204020203" pitchFamily="34" charset="0"/>
            <a:cs typeface="Segoe UI Light" panose="020B0502040204020203" pitchFamily="34" charset="0"/>
          </a:endParaRPr>
        </a:p>
      </dgm:t>
    </dgm:pt>
    <dgm:pt modelId="{75F08D12-39E4-497E-8E48-0CD995292C99}">
      <dgm:prSet phldrT="[Text]" custT="1"/>
      <dgm:spPr/>
      <dgm:t>
        <a:bodyPr/>
        <a:lstStyle/>
        <a:p>
          <a:r>
            <a:rPr lang="en-US" sz="2800" dirty="0">
              <a:latin typeface="Segoe UI Light" panose="020B0502040204020203" pitchFamily="34" charset="0"/>
              <a:cs typeface="Segoe UI Light" panose="020B0502040204020203" pitchFamily="34" charset="0"/>
            </a:rPr>
            <a:t>Consider backup and data retention</a:t>
          </a:r>
        </a:p>
      </dgm:t>
    </dgm:pt>
    <dgm:pt modelId="{08A52082-13E3-48C9-BC03-D87EA56510BA}" type="parTrans" cxnId="{0025C7D2-B810-4BD5-B786-B345C51929FE}">
      <dgm:prSet/>
      <dgm:spPr/>
      <dgm:t>
        <a:bodyPr/>
        <a:lstStyle/>
        <a:p>
          <a:endParaRPr lang="en-US" sz="2800">
            <a:latin typeface="Segoe UI Light" panose="020B0502040204020203" pitchFamily="34" charset="0"/>
            <a:cs typeface="Segoe UI Light" panose="020B0502040204020203" pitchFamily="34" charset="0"/>
          </a:endParaRPr>
        </a:p>
      </dgm:t>
    </dgm:pt>
    <dgm:pt modelId="{92A25504-6CC8-4E9E-8263-374E86504E87}" type="sibTrans" cxnId="{0025C7D2-B810-4BD5-B786-B345C51929FE}">
      <dgm:prSet/>
      <dgm:spPr/>
      <dgm:t>
        <a:bodyPr/>
        <a:lstStyle/>
        <a:p>
          <a:endParaRPr lang="en-US" sz="2800">
            <a:latin typeface="Segoe UI Light" panose="020B0502040204020203" pitchFamily="34" charset="0"/>
            <a:cs typeface="Segoe UI Light" panose="020B0502040204020203" pitchFamily="34" charset="0"/>
          </a:endParaRPr>
        </a:p>
      </dgm:t>
    </dgm:pt>
    <dgm:pt modelId="{9841F8CB-9D9B-4AD3-8452-7602F8D3522B}">
      <dgm:prSet phldrT="[Text]" custT="1"/>
      <dgm:spPr/>
      <dgm:t>
        <a:bodyPr/>
        <a:lstStyle/>
        <a:p>
          <a:r>
            <a:rPr lang="en-US" sz="2800" dirty="0">
              <a:latin typeface="Segoe UI Light" panose="020B0502040204020203" pitchFamily="34" charset="0"/>
              <a:cs typeface="Segoe UI Light" panose="020B0502040204020203" pitchFamily="34" charset="0"/>
            </a:rPr>
            <a:t>Set up HA + DR as needed</a:t>
          </a:r>
        </a:p>
      </dgm:t>
    </dgm:pt>
    <dgm:pt modelId="{8E88061B-7AB4-4BFD-BCF2-11C7F89F742F}" type="parTrans" cxnId="{3DD1A6AB-8157-42D9-9F09-B50EAB741761}">
      <dgm:prSet/>
      <dgm:spPr/>
      <dgm:t>
        <a:bodyPr/>
        <a:lstStyle/>
        <a:p>
          <a:endParaRPr lang="en-US" sz="2800">
            <a:latin typeface="Segoe UI Light" panose="020B0502040204020203" pitchFamily="34" charset="0"/>
            <a:cs typeface="Segoe UI Light" panose="020B0502040204020203" pitchFamily="34" charset="0"/>
          </a:endParaRPr>
        </a:p>
      </dgm:t>
    </dgm:pt>
    <dgm:pt modelId="{225245F9-92A7-438F-B696-A9C292F2BB28}" type="sibTrans" cxnId="{3DD1A6AB-8157-42D9-9F09-B50EAB741761}">
      <dgm:prSet/>
      <dgm:spPr/>
      <dgm:t>
        <a:bodyPr/>
        <a:lstStyle/>
        <a:p>
          <a:endParaRPr lang="en-US" sz="2800">
            <a:latin typeface="Segoe UI Light" panose="020B0502040204020203" pitchFamily="34" charset="0"/>
            <a:cs typeface="Segoe UI Light" panose="020B0502040204020203" pitchFamily="34" charset="0"/>
          </a:endParaRPr>
        </a:p>
      </dgm:t>
    </dgm:pt>
    <dgm:pt modelId="{35C94485-0765-458D-A7C5-B9F880EF4A18}">
      <dgm:prSet phldrT="[Text]" custT="1"/>
      <dgm:spPr/>
      <dgm:t>
        <a:bodyPr/>
        <a:lstStyle/>
        <a:p>
          <a:r>
            <a:rPr lang="en-US" sz="2800" dirty="0">
              <a:latin typeface="Segoe UI Light" panose="020B0502040204020203" pitchFamily="34" charset="0"/>
              <a:cs typeface="Segoe UI Light" panose="020B0502040204020203" pitchFamily="34" charset="0"/>
            </a:rPr>
            <a:t>Guide customer to use ExpressRoute</a:t>
          </a:r>
        </a:p>
      </dgm:t>
    </dgm:pt>
    <dgm:pt modelId="{DC6595E7-5F55-4D80-BC0A-E812A1FC95A9}" type="parTrans" cxnId="{EC6FE7D6-1692-4761-824C-75F67A49C107}">
      <dgm:prSet/>
      <dgm:spPr/>
      <dgm:t>
        <a:bodyPr/>
        <a:lstStyle/>
        <a:p>
          <a:endParaRPr lang="en-US" sz="2800">
            <a:latin typeface="Segoe UI Light" panose="020B0502040204020203" pitchFamily="34" charset="0"/>
            <a:cs typeface="Segoe UI Light" panose="020B0502040204020203" pitchFamily="34" charset="0"/>
          </a:endParaRPr>
        </a:p>
      </dgm:t>
    </dgm:pt>
    <dgm:pt modelId="{F4DF6D2D-7E27-4B97-BF78-A72C66A8EC99}" type="sibTrans" cxnId="{EC6FE7D6-1692-4761-824C-75F67A49C107}">
      <dgm:prSet/>
      <dgm:spPr/>
      <dgm:t>
        <a:bodyPr/>
        <a:lstStyle/>
        <a:p>
          <a:endParaRPr lang="en-US" sz="2800">
            <a:latin typeface="Segoe UI Light" panose="020B0502040204020203" pitchFamily="34" charset="0"/>
            <a:cs typeface="Segoe UI Light" panose="020B0502040204020203" pitchFamily="34" charset="0"/>
          </a:endParaRPr>
        </a:p>
      </dgm:t>
    </dgm:pt>
    <dgm:pt modelId="{335D4C98-A660-4A95-8BA8-8830C886B6C3}">
      <dgm:prSet phldrT="[Text]" custT="1"/>
      <dgm:spPr/>
      <dgm:t>
        <a:bodyPr/>
        <a:lstStyle/>
        <a:p>
          <a:endParaRPr lang="en-US" sz="2800" dirty="0">
            <a:latin typeface="Segoe UI Light" panose="020B0502040204020203" pitchFamily="34" charset="0"/>
            <a:cs typeface="Segoe UI Light" panose="020B0502040204020203" pitchFamily="34" charset="0"/>
          </a:endParaRPr>
        </a:p>
      </dgm:t>
    </dgm:pt>
    <dgm:pt modelId="{41CF0E2D-ECB1-4E82-849B-439C6366EF32}" type="parTrans" cxnId="{48E8E325-A634-4E04-9066-A0F7179006F3}">
      <dgm:prSet/>
      <dgm:spPr/>
      <dgm:t>
        <a:bodyPr/>
        <a:lstStyle/>
        <a:p>
          <a:endParaRPr lang="en-US" sz="2800">
            <a:latin typeface="Segoe UI Light" panose="020B0502040204020203" pitchFamily="34" charset="0"/>
            <a:cs typeface="Segoe UI Light" panose="020B0502040204020203" pitchFamily="34" charset="0"/>
          </a:endParaRPr>
        </a:p>
      </dgm:t>
    </dgm:pt>
    <dgm:pt modelId="{F8232682-1E97-4DA0-BC8C-44332E968B51}" type="sibTrans" cxnId="{48E8E325-A634-4E04-9066-A0F7179006F3}">
      <dgm:prSet/>
      <dgm:spPr/>
      <dgm:t>
        <a:bodyPr/>
        <a:lstStyle/>
        <a:p>
          <a:endParaRPr lang="en-US" sz="2800">
            <a:latin typeface="Segoe UI Light" panose="020B0502040204020203" pitchFamily="34" charset="0"/>
            <a:cs typeface="Segoe UI Light" panose="020B0502040204020203" pitchFamily="34" charset="0"/>
          </a:endParaRPr>
        </a:p>
      </dgm:t>
    </dgm:pt>
    <dgm:pt modelId="{82652A49-A4F9-4340-A8CB-F559223953F5}" type="pres">
      <dgm:prSet presAssocID="{FB38D2FA-986F-4708-9328-E2833BFFB2FA}" presName="diagram" presStyleCnt="0">
        <dgm:presLayoutVars>
          <dgm:dir/>
          <dgm:resizeHandles val="exact"/>
        </dgm:presLayoutVars>
      </dgm:prSet>
      <dgm:spPr/>
    </dgm:pt>
    <dgm:pt modelId="{D34FEBAA-3FCB-4AF6-896C-AAA11ABB361D}" type="pres">
      <dgm:prSet presAssocID="{302293E5-2C81-4A0C-9273-DE37F18EC070}" presName="node" presStyleLbl="node1" presStyleIdx="0" presStyleCnt="6">
        <dgm:presLayoutVars>
          <dgm:bulletEnabled val="1"/>
        </dgm:presLayoutVars>
      </dgm:prSet>
      <dgm:spPr/>
    </dgm:pt>
    <dgm:pt modelId="{7D7681ED-6468-4814-AE46-DE98C14B8EFA}" type="pres">
      <dgm:prSet presAssocID="{377D0417-0555-48EA-9BC4-80EEB6473E94}" presName="sibTrans" presStyleCnt="0"/>
      <dgm:spPr/>
    </dgm:pt>
    <dgm:pt modelId="{F0874148-3F25-4F40-9FAB-E41F99DE0D2F}" type="pres">
      <dgm:prSet presAssocID="{DF61E2D2-C1D0-46A7-84DC-03D28AAD3DBA}" presName="node" presStyleLbl="node1" presStyleIdx="1" presStyleCnt="6">
        <dgm:presLayoutVars>
          <dgm:bulletEnabled val="1"/>
        </dgm:presLayoutVars>
      </dgm:prSet>
      <dgm:spPr/>
    </dgm:pt>
    <dgm:pt modelId="{0CD28F0D-72B2-4224-AC35-F91D4E9838FB}" type="pres">
      <dgm:prSet presAssocID="{04019FDF-77DE-4BE6-8DDD-748F730DD89E}" presName="sibTrans" presStyleCnt="0"/>
      <dgm:spPr/>
    </dgm:pt>
    <dgm:pt modelId="{FD80A440-087C-4112-AF67-938C7081B6F4}" type="pres">
      <dgm:prSet presAssocID="{75F08D12-39E4-497E-8E48-0CD995292C99}" presName="node" presStyleLbl="node1" presStyleIdx="2" presStyleCnt="6">
        <dgm:presLayoutVars>
          <dgm:bulletEnabled val="1"/>
        </dgm:presLayoutVars>
      </dgm:prSet>
      <dgm:spPr/>
    </dgm:pt>
    <dgm:pt modelId="{EDE60739-C8ED-4239-BE6F-5A37F702C134}" type="pres">
      <dgm:prSet presAssocID="{92A25504-6CC8-4E9E-8263-374E86504E87}" presName="sibTrans" presStyleCnt="0"/>
      <dgm:spPr/>
    </dgm:pt>
    <dgm:pt modelId="{F2A9055C-0758-4FBA-AED6-27D410310BEC}" type="pres">
      <dgm:prSet presAssocID="{9841F8CB-9D9B-4AD3-8452-7602F8D3522B}" presName="node" presStyleLbl="node1" presStyleIdx="3" presStyleCnt="6">
        <dgm:presLayoutVars>
          <dgm:bulletEnabled val="1"/>
        </dgm:presLayoutVars>
      </dgm:prSet>
      <dgm:spPr/>
    </dgm:pt>
    <dgm:pt modelId="{73DC4B57-B004-4128-AC32-4CD3DB3ED0EE}" type="pres">
      <dgm:prSet presAssocID="{225245F9-92A7-438F-B696-A9C292F2BB28}" presName="sibTrans" presStyleCnt="0"/>
      <dgm:spPr/>
    </dgm:pt>
    <dgm:pt modelId="{A3D8F678-AC66-4DCD-859B-7527F2A05218}" type="pres">
      <dgm:prSet presAssocID="{35C94485-0765-458D-A7C5-B9F880EF4A18}" presName="node" presStyleLbl="node1" presStyleIdx="4" presStyleCnt="6">
        <dgm:presLayoutVars>
          <dgm:bulletEnabled val="1"/>
        </dgm:presLayoutVars>
      </dgm:prSet>
      <dgm:spPr/>
    </dgm:pt>
    <dgm:pt modelId="{6434BA43-9A41-4D63-9DC0-41036CF22DFA}" type="pres">
      <dgm:prSet presAssocID="{F4DF6D2D-7E27-4B97-BF78-A72C66A8EC99}" presName="sibTrans" presStyleCnt="0"/>
      <dgm:spPr/>
    </dgm:pt>
    <dgm:pt modelId="{9D44DCDC-C359-49F1-AB5C-583FE30DEDB0}" type="pres">
      <dgm:prSet presAssocID="{335D4C98-A660-4A95-8BA8-8830C886B6C3}" presName="node" presStyleLbl="node1" presStyleIdx="5" presStyleCnt="6">
        <dgm:presLayoutVars>
          <dgm:bulletEnabled val="1"/>
        </dgm:presLayoutVars>
      </dgm:prSet>
      <dgm:spPr/>
    </dgm:pt>
  </dgm:ptLst>
  <dgm:cxnLst>
    <dgm:cxn modelId="{857A780B-C31B-4BC7-A57E-6C0F4C8E8E90}" type="presOf" srcId="{302293E5-2C81-4A0C-9273-DE37F18EC070}" destId="{D34FEBAA-3FCB-4AF6-896C-AAA11ABB361D}" srcOrd="0" destOrd="0" presId="urn:microsoft.com/office/officeart/2005/8/layout/default"/>
    <dgm:cxn modelId="{30C4C116-52B2-485B-B181-B008B6678E4A}" type="presOf" srcId="{75F08D12-39E4-497E-8E48-0CD995292C99}" destId="{FD80A440-087C-4112-AF67-938C7081B6F4}" srcOrd="0" destOrd="0" presId="urn:microsoft.com/office/officeart/2005/8/layout/default"/>
    <dgm:cxn modelId="{48E8E325-A634-4E04-9066-A0F7179006F3}" srcId="{FB38D2FA-986F-4708-9328-E2833BFFB2FA}" destId="{335D4C98-A660-4A95-8BA8-8830C886B6C3}" srcOrd="5" destOrd="0" parTransId="{41CF0E2D-ECB1-4E82-849B-439C6366EF32}" sibTransId="{F8232682-1E97-4DA0-BC8C-44332E968B51}"/>
    <dgm:cxn modelId="{3107CD3A-094A-42D6-92BC-3C9D78A9BCC9}" srcId="{FB38D2FA-986F-4708-9328-E2833BFFB2FA}" destId="{DF61E2D2-C1D0-46A7-84DC-03D28AAD3DBA}" srcOrd="1" destOrd="0" parTransId="{76AAEE50-C048-49FC-8BD0-EE885793539E}" sibTransId="{04019FDF-77DE-4BE6-8DDD-748F730DD89E}"/>
    <dgm:cxn modelId="{CABFF93C-CD07-4E7E-9233-26646921C4D4}" type="presOf" srcId="{9841F8CB-9D9B-4AD3-8452-7602F8D3522B}" destId="{F2A9055C-0758-4FBA-AED6-27D410310BEC}" srcOrd="0" destOrd="0" presId="urn:microsoft.com/office/officeart/2005/8/layout/default"/>
    <dgm:cxn modelId="{39E8183E-D3A9-4B7D-B690-60286D33A969}" type="presOf" srcId="{35C94485-0765-458D-A7C5-B9F880EF4A18}" destId="{A3D8F678-AC66-4DCD-859B-7527F2A05218}" srcOrd="0" destOrd="0" presId="urn:microsoft.com/office/officeart/2005/8/layout/default"/>
    <dgm:cxn modelId="{FF05F942-07E7-44D4-9531-9767EDF978DC}" srcId="{FB38D2FA-986F-4708-9328-E2833BFFB2FA}" destId="{302293E5-2C81-4A0C-9273-DE37F18EC070}" srcOrd="0" destOrd="0" parTransId="{1E6A181F-0760-41A9-AFA9-81AEEBA3232B}" sibTransId="{377D0417-0555-48EA-9BC4-80EEB6473E94}"/>
    <dgm:cxn modelId="{3155F37C-5738-4DE1-827A-130A1AB91FED}" type="presOf" srcId="{DF61E2D2-C1D0-46A7-84DC-03D28AAD3DBA}" destId="{F0874148-3F25-4F40-9FAB-E41F99DE0D2F}" srcOrd="0" destOrd="0" presId="urn:microsoft.com/office/officeart/2005/8/layout/default"/>
    <dgm:cxn modelId="{3DD1A6AB-8157-42D9-9F09-B50EAB741761}" srcId="{FB38D2FA-986F-4708-9328-E2833BFFB2FA}" destId="{9841F8CB-9D9B-4AD3-8452-7602F8D3522B}" srcOrd="3" destOrd="0" parTransId="{8E88061B-7AB4-4BFD-BCF2-11C7F89F742F}" sibTransId="{225245F9-92A7-438F-B696-A9C292F2BB28}"/>
    <dgm:cxn modelId="{D82B35B7-9345-4DEA-AE2F-A31E0FFC221B}" type="presOf" srcId="{FB38D2FA-986F-4708-9328-E2833BFFB2FA}" destId="{82652A49-A4F9-4340-A8CB-F559223953F5}" srcOrd="0" destOrd="0" presId="urn:microsoft.com/office/officeart/2005/8/layout/default"/>
    <dgm:cxn modelId="{0025C7D2-B810-4BD5-B786-B345C51929FE}" srcId="{FB38D2FA-986F-4708-9328-E2833BFFB2FA}" destId="{75F08D12-39E4-497E-8E48-0CD995292C99}" srcOrd="2" destOrd="0" parTransId="{08A52082-13E3-48C9-BC03-D87EA56510BA}" sibTransId="{92A25504-6CC8-4E9E-8263-374E86504E87}"/>
    <dgm:cxn modelId="{EC6FE7D6-1692-4761-824C-75F67A49C107}" srcId="{FB38D2FA-986F-4708-9328-E2833BFFB2FA}" destId="{35C94485-0765-458D-A7C5-B9F880EF4A18}" srcOrd="4" destOrd="0" parTransId="{DC6595E7-5F55-4D80-BC0A-E812A1FC95A9}" sibTransId="{F4DF6D2D-7E27-4B97-BF78-A72C66A8EC99}"/>
    <dgm:cxn modelId="{29C66FE6-5D60-4A23-98EB-BFEEA480B665}" type="presOf" srcId="{335D4C98-A660-4A95-8BA8-8830C886B6C3}" destId="{9D44DCDC-C359-49F1-AB5C-583FE30DEDB0}" srcOrd="0" destOrd="0" presId="urn:microsoft.com/office/officeart/2005/8/layout/default"/>
    <dgm:cxn modelId="{C5F7B428-5714-4C4E-95B0-8829D4B97205}" type="presParOf" srcId="{82652A49-A4F9-4340-A8CB-F559223953F5}" destId="{D34FEBAA-3FCB-4AF6-896C-AAA11ABB361D}" srcOrd="0" destOrd="0" presId="urn:microsoft.com/office/officeart/2005/8/layout/default"/>
    <dgm:cxn modelId="{FB976A8A-2262-4CA8-B62E-3967CDD34440}" type="presParOf" srcId="{82652A49-A4F9-4340-A8CB-F559223953F5}" destId="{7D7681ED-6468-4814-AE46-DE98C14B8EFA}" srcOrd="1" destOrd="0" presId="urn:microsoft.com/office/officeart/2005/8/layout/default"/>
    <dgm:cxn modelId="{C92E95AB-681A-44C0-ABFC-BE1524964FC4}" type="presParOf" srcId="{82652A49-A4F9-4340-A8CB-F559223953F5}" destId="{F0874148-3F25-4F40-9FAB-E41F99DE0D2F}" srcOrd="2" destOrd="0" presId="urn:microsoft.com/office/officeart/2005/8/layout/default"/>
    <dgm:cxn modelId="{DECBB3A8-F393-4D3E-AA77-748D120C8255}" type="presParOf" srcId="{82652A49-A4F9-4340-A8CB-F559223953F5}" destId="{0CD28F0D-72B2-4224-AC35-F91D4E9838FB}" srcOrd="3" destOrd="0" presId="urn:microsoft.com/office/officeart/2005/8/layout/default"/>
    <dgm:cxn modelId="{720AD3F4-B76E-4855-BE73-2D7BAC556660}" type="presParOf" srcId="{82652A49-A4F9-4340-A8CB-F559223953F5}" destId="{FD80A440-087C-4112-AF67-938C7081B6F4}" srcOrd="4" destOrd="0" presId="urn:microsoft.com/office/officeart/2005/8/layout/default"/>
    <dgm:cxn modelId="{E42BAE9F-7961-48B0-A484-B8C1A109254B}" type="presParOf" srcId="{82652A49-A4F9-4340-A8CB-F559223953F5}" destId="{EDE60739-C8ED-4239-BE6F-5A37F702C134}" srcOrd="5" destOrd="0" presId="urn:microsoft.com/office/officeart/2005/8/layout/default"/>
    <dgm:cxn modelId="{464B267D-D714-4A00-A29D-68FC3BBE1E6F}" type="presParOf" srcId="{82652A49-A4F9-4340-A8CB-F559223953F5}" destId="{F2A9055C-0758-4FBA-AED6-27D410310BEC}" srcOrd="6" destOrd="0" presId="urn:microsoft.com/office/officeart/2005/8/layout/default"/>
    <dgm:cxn modelId="{ABBC47CC-D830-4A3A-8773-DF24F9104C9D}" type="presParOf" srcId="{82652A49-A4F9-4340-A8CB-F559223953F5}" destId="{73DC4B57-B004-4128-AC32-4CD3DB3ED0EE}" srcOrd="7" destOrd="0" presId="urn:microsoft.com/office/officeart/2005/8/layout/default"/>
    <dgm:cxn modelId="{42469A8D-B492-4707-9BC9-B27EAEF630D6}" type="presParOf" srcId="{82652A49-A4F9-4340-A8CB-F559223953F5}" destId="{A3D8F678-AC66-4DCD-859B-7527F2A05218}" srcOrd="8" destOrd="0" presId="urn:microsoft.com/office/officeart/2005/8/layout/default"/>
    <dgm:cxn modelId="{5BBA67CF-3282-4682-8542-E5993CC3D8A8}" type="presParOf" srcId="{82652A49-A4F9-4340-A8CB-F559223953F5}" destId="{6434BA43-9A41-4D63-9DC0-41036CF22DFA}" srcOrd="9" destOrd="0" presId="urn:microsoft.com/office/officeart/2005/8/layout/default"/>
    <dgm:cxn modelId="{7DBD4C6B-D994-40E5-8035-720939A01E40}" type="presParOf" srcId="{82652A49-A4F9-4340-A8CB-F559223953F5}" destId="{9D44DCDC-C359-49F1-AB5C-583FE30DEDB0}" srcOrd="10" destOrd="0" presId="urn:microsoft.com/office/officeart/2005/8/layout/defaul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38D2FA-986F-4708-9328-E2833BFFB2FA}"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302293E5-2C81-4A0C-9273-DE37F18EC070}">
      <dgm:prSet phldrT="[Text]"/>
      <dgm:spPr/>
      <dgm:t>
        <a:bodyPr/>
        <a:lstStyle/>
        <a:p>
          <a:r>
            <a:rPr lang="en-US">
              <a:latin typeface="Segoe UI Light" panose="020B0502040204020203" pitchFamily="34" charset="0"/>
              <a:cs typeface="Segoe UI Light" panose="020B0502040204020203" pitchFamily="34" charset="0"/>
            </a:rPr>
            <a:t>Estimate VM uptime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or check RI pricing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if uptime is &gt; 30%</a:t>
          </a:r>
        </a:p>
      </dgm:t>
    </dgm:pt>
    <dgm:pt modelId="{1E6A181F-0760-41A9-AFA9-81AEEBA3232B}" type="parTrans" cxnId="{FF05F942-07E7-44D4-9531-9767EDF978DC}">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77D0417-0555-48EA-9BC4-80EEB6473E94}" type="sibTrans" cxnId="{FF05F942-07E7-44D4-9531-9767EDF978DC}">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DF61E2D2-C1D0-46A7-84DC-03D28AAD3DBA}">
      <dgm:prSet phldrT="[Text]"/>
      <dgm:spPr/>
      <dgm:t>
        <a:bodyPr/>
        <a:lstStyle/>
        <a:p>
          <a:r>
            <a:rPr lang="en-US">
              <a:latin typeface="Segoe UI Light" panose="020B0502040204020203" pitchFamily="34" charset="0"/>
              <a:cs typeface="Segoe UI Light" panose="020B0502040204020203" pitchFamily="34" charset="0"/>
            </a:rPr>
            <a:t>Check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sample BOMs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to include Storage, Network, Management and Support</a:t>
          </a:r>
        </a:p>
      </dgm:t>
    </dgm:pt>
    <dgm:pt modelId="{76AAEE50-C048-49FC-8BD0-EE885793539E}" type="parTrans" cxnId="{3107CD3A-094A-42D6-92BC-3C9D78A9BCC9}">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04019FDF-77DE-4BE6-8DDD-748F730DD89E}" type="sibTrans" cxnId="{3107CD3A-094A-42D6-92BC-3C9D78A9BCC9}">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75F08D12-39E4-497E-8E48-0CD995292C99}">
      <dgm:prSet phldrT="[Text]"/>
      <dgm:spPr/>
      <dgm:t>
        <a:bodyPr/>
        <a:lstStyle/>
        <a:p>
          <a:r>
            <a:rPr lang="en-US">
              <a:latin typeface="Segoe UI Light" panose="020B0502040204020203" pitchFamily="34" charset="0"/>
              <a:cs typeface="Segoe UI Light" panose="020B0502040204020203" pitchFamily="34" charset="0"/>
            </a:rPr>
            <a:t>Use Windows Server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as much as you can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and apply AHUB to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save OS costs</a:t>
          </a:r>
        </a:p>
      </dgm:t>
    </dgm:pt>
    <dgm:pt modelId="{08A52082-13E3-48C9-BC03-D87EA56510BA}" type="parTrans" cxnId="{0025C7D2-B810-4BD5-B786-B345C51929FE}">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92A25504-6CC8-4E9E-8263-374E86504E87}" type="sibTrans" cxnId="{0025C7D2-B810-4BD5-B786-B345C51929FE}">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9841F8CB-9D9B-4AD3-8452-7602F8D3522B}">
      <dgm:prSet phldrT="[Text]"/>
      <dgm:spPr/>
      <dgm:t>
        <a:bodyPr/>
        <a:lstStyle/>
        <a:p>
          <a:r>
            <a:rPr lang="en-US">
              <a:latin typeface="Segoe UI Light" panose="020B0502040204020203" pitchFamily="34" charset="0"/>
              <a:cs typeface="Segoe UI Light" panose="020B0502040204020203" pitchFamily="34" charset="0"/>
            </a:rPr>
            <a:t>Make sure to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propose multiple options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to best meet customer requirements</a:t>
          </a:r>
        </a:p>
      </dgm:t>
    </dgm:pt>
    <dgm:pt modelId="{8E88061B-7AB4-4BFD-BCF2-11C7F89F742F}" type="parTrans" cxnId="{3DD1A6AB-8157-42D9-9F09-B50EAB741761}">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225245F9-92A7-438F-B696-A9C292F2BB28}" type="sibTrans" cxnId="{3DD1A6AB-8157-42D9-9F09-B50EAB741761}">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5C94485-0765-458D-A7C5-B9F880EF4A18}">
      <dgm:prSet phldrT="[Text]"/>
      <dgm:spPr/>
      <dgm:t>
        <a:bodyPr/>
        <a:lstStyle/>
        <a:p>
          <a:r>
            <a:rPr lang="en-US">
              <a:latin typeface="Segoe UI Light" panose="020B0502040204020203" pitchFamily="34" charset="0"/>
              <a:cs typeface="Segoe UI Light" panose="020B0502040204020203" pitchFamily="34" charset="0"/>
            </a:rPr>
            <a:t>Be clear with</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assumptions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 OS/Software licenses,</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Support</a:t>
          </a:r>
        </a:p>
      </dgm:t>
    </dgm:pt>
    <dgm:pt modelId="{DC6595E7-5F55-4D80-BC0A-E812A1FC95A9}" type="parTrans" cxnId="{EC6FE7D6-1692-4761-824C-75F67A49C107}">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F4DF6D2D-7E27-4B97-BF78-A72C66A8EC99}" type="sibTrans" cxnId="{EC6FE7D6-1692-4761-824C-75F67A49C107}">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335D4C98-A660-4A95-8BA8-8830C886B6C3}">
      <dgm:prSet phldrT="[Text]"/>
      <dgm:spPr/>
      <dgm:t>
        <a:bodyPr/>
        <a:lstStyle/>
        <a:p>
          <a:r>
            <a:rPr lang="en-US">
              <a:latin typeface="Segoe UI Light" panose="020B0502040204020203" pitchFamily="34" charset="0"/>
              <a:cs typeface="Segoe UI Light" panose="020B0502040204020203" pitchFamily="34" charset="0"/>
            </a:rPr>
            <a:t>Go live with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Pay-As-You-Go</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and switch to RI </a:t>
          </a:r>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once system utilization is clearer </a:t>
          </a:r>
        </a:p>
      </dgm:t>
    </dgm:pt>
    <dgm:pt modelId="{41CF0E2D-ECB1-4E82-849B-439C6366EF32}" type="parTrans" cxnId="{48E8E325-A634-4E04-9066-A0F7179006F3}">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F8232682-1E97-4DA0-BC8C-44332E968B51}" type="sibTrans" cxnId="{48E8E325-A634-4E04-9066-A0F7179006F3}">
      <dgm:prSet/>
      <dgm:spPr/>
      <dgm:t>
        <a:bodyPr/>
        <a:lstStyle/>
        <a:p>
          <a:endParaRPr lang="en-US">
            <a:solidFill>
              <a:schemeClr val="tx1"/>
            </a:solidFill>
            <a:latin typeface="Segoe UI Light" panose="020B0502040204020203" pitchFamily="34" charset="0"/>
            <a:cs typeface="Segoe UI Light" panose="020B0502040204020203" pitchFamily="34" charset="0"/>
          </a:endParaRPr>
        </a:p>
      </dgm:t>
    </dgm:pt>
    <dgm:pt modelId="{82652A49-A4F9-4340-A8CB-F559223953F5}" type="pres">
      <dgm:prSet presAssocID="{FB38D2FA-986F-4708-9328-E2833BFFB2FA}" presName="diagram" presStyleCnt="0">
        <dgm:presLayoutVars>
          <dgm:dir/>
          <dgm:resizeHandles val="exact"/>
        </dgm:presLayoutVars>
      </dgm:prSet>
      <dgm:spPr/>
    </dgm:pt>
    <dgm:pt modelId="{D34FEBAA-3FCB-4AF6-896C-AAA11ABB361D}" type="pres">
      <dgm:prSet presAssocID="{302293E5-2C81-4A0C-9273-DE37F18EC070}" presName="node" presStyleLbl="node1" presStyleIdx="0" presStyleCnt="6">
        <dgm:presLayoutVars>
          <dgm:bulletEnabled val="1"/>
        </dgm:presLayoutVars>
      </dgm:prSet>
      <dgm:spPr/>
    </dgm:pt>
    <dgm:pt modelId="{7D7681ED-6468-4814-AE46-DE98C14B8EFA}" type="pres">
      <dgm:prSet presAssocID="{377D0417-0555-48EA-9BC4-80EEB6473E94}" presName="sibTrans" presStyleCnt="0"/>
      <dgm:spPr/>
    </dgm:pt>
    <dgm:pt modelId="{F0874148-3F25-4F40-9FAB-E41F99DE0D2F}" type="pres">
      <dgm:prSet presAssocID="{DF61E2D2-C1D0-46A7-84DC-03D28AAD3DBA}" presName="node" presStyleLbl="node1" presStyleIdx="1" presStyleCnt="6">
        <dgm:presLayoutVars>
          <dgm:bulletEnabled val="1"/>
        </dgm:presLayoutVars>
      </dgm:prSet>
      <dgm:spPr/>
    </dgm:pt>
    <dgm:pt modelId="{0CD28F0D-72B2-4224-AC35-F91D4E9838FB}" type="pres">
      <dgm:prSet presAssocID="{04019FDF-77DE-4BE6-8DDD-748F730DD89E}" presName="sibTrans" presStyleCnt="0"/>
      <dgm:spPr/>
    </dgm:pt>
    <dgm:pt modelId="{FD80A440-087C-4112-AF67-938C7081B6F4}" type="pres">
      <dgm:prSet presAssocID="{75F08D12-39E4-497E-8E48-0CD995292C99}" presName="node" presStyleLbl="node1" presStyleIdx="2" presStyleCnt="6">
        <dgm:presLayoutVars>
          <dgm:bulletEnabled val="1"/>
        </dgm:presLayoutVars>
      </dgm:prSet>
      <dgm:spPr/>
    </dgm:pt>
    <dgm:pt modelId="{EDE60739-C8ED-4239-BE6F-5A37F702C134}" type="pres">
      <dgm:prSet presAssocID="{92A25504-6CC8-4E9E-8263-374E86504E87}" presName="sibTrans" presStyleCnt="0"/>
      <dgm:spPr/>
    </dgm:pt>
    <dgm:pt modelId="{F2A9055C-0758-4FBA-AED6-27D410310BEC}" type="pres">
      <dgm:prSet presAssocID="{9841F8CB-9D9B-4AD3-8452-7602F8D3522B}" presName="node" presStyleLbl="node1" presStyleIdx="3" presStyleCnt="6">
        <dgm:presLayoutVars>
          <dgm:bulletEnabled val="1"/>
        </dgm:presLayoutVars>
      </dgm:prSet>
      <dgm:spPr/>
    </dgm:pt>
    <dgm:pt modelId="{73DC4B57-B004-4128-AC32-4CD3DB3ED0EE}" type="pres">
      <dgm:prSet presAssocID="{225245F9-92A7-438F-B696-A9C292F2BB28}" presName="sibTrans" presStyleCnt="0"/>
      <dgm:spPr/>
    </dgm:pt>
    <dgm:pt modelId="{A3D8F678-AC66-4DCD-859B-7527F2A05218}" type="pres">
      <dgm:prSet presAssocID="{35C94485-0765-458D-A7C5-B9F880EF4A18}" presName="node" presStyleLbl="node1" presStyleIdx="4" presStyleCnt="6">
        <dgm:presLayoutVars>
          <dgm:bulletEnabled val="1"/>
        </dgm:presLayoutVars>
      </dgm:prSet>
      <dgm:spPr/>
    </dgm:pt>
    <dgm:pt modelId="{6434BA43-9A41-4D63-9DC0-41036CF22DFA}" type="pres">
      <dgm:prSet presAssocID="{F4DF6D2D-7E27-4B97-BF78-A72C66A8EC99}" presName="sibTrans" presStyleCnt="0"/>
      <dgm:spPr/>
    </dgm:pt>
    <dgm:pt modelId="{9D44DCDC-C359-49F1-AB5C-583FE30DEDB0}" type="pres">
      <dgm:prSet presAssocID="{335D4C98-A660-4A95-8BA8-8830C886B6C3}" presName="node" presStyleLbl="node1" presStyleIdx="5" presStyleCnt="6">
        <dgm:presLayoutVars>
          <dgm:bulletEnabled val="1"/>
        </dgm:presLayoutVars>
      </dgm:prSet>
      <dgm:spPr/>
    </dgm:pt>
  </dgm:ptLst>
  <dgm:cxnLst>
    <dgm:cxn modelId="{857A780B-C31B-4BC7-A57E-6C0F4C8E8E90}" type="presOf" srcId="{302293E5-2C81-4A0C-9273-DE37F18EC070}" destId="{D34FEBAA-3FCB-4AF6-896C-AAA11ABB361D}" srcOrd="0" destOrd="0" presId="urn:microsoft.com/office/officeart/2005/8/layout/default"/>
    <dgm:cxn modelId="{30C4C116-52B2-485B-B181-B008B6678E4A}" type="presOf" srcId="{75F08D12-39E4-497E-8E48-0CD995292C99}" destId="{FD80A440-087C-4112-AF67-938C7081B6F4}" srcOrd="0" destOrd="0" presId="urn:microsoft.com/office/officeart/2005/8/layout/default"/>
    <dgm:cxn modelId="{48E8E325-A634-4E04-9066-A0F7179006F3}" srcId="{FB38D2FA-986F-4708-9328-E2833BFFB2FA}" destId="{335D4C98-A660-4A95-8BA8-8830C886B6C3}" srcOrd="5" destOrd="0" parTransId="{41CF0E2D-ECB1-4E82-849B-439C6366EF32}" sibTransId="{F8232682-1E97-4DA0-BC8C-44332E968B51}"/>
    <dgm:cxn modelId="{3107CD3A-094A-42D6-92BC-3C9D78A9BCC9}" srcId="{FB38D2FA-986F-4708-9328-E2833BFFB2FA}" destId="{DF61E2D2-C1D0-46A7-84DC-03D28AAD3DBA}" srcOrd="1" destOrd="0" parTransId="{76AAEE50-C048-49FC-8BD0-EE885793539E}" sibTransId="{04019FDF-77DE-4BE6-8DDD-748F730DD89E}"/>
    <dgm:cxn modelId="{CABFF93C-CD07-4E7E-9233-26646921C4D4}" type="presOf" srcId="{9841F8CB-9D9B-4AD3-8452-7602F8D3522B}" destId="{F2A9055C-0758-4FBA-AED6-27D410310BEC}" srcOrd="0" destOrd="0" presId="urn:microsoft.com/office/officeart/2005/8/layout/default"/>
    <dgm:cxn modelId="{39E8183E-D3A9-4B7D-B690-60286D33A969}" type="presOf" srcId="{35C94485-0765-458D-A7C5-B9F880EF4A18}" destId="{A3D8F678-AC66-4DCD-859B-7527F2A05218}" srcOrd="0" destOrd="0" presId="urn:microsoft.com/office/officeart/2005/8/layout/default"/>
    <dgm:cxn modelId="{FF05F942-07E7-44D4-9531-9767EDF978DC}" srcId="{FB38D2FA-986F-4708-9328-E2833BFFB2FA}" destId="{302293E5-2C81-4A0C-9273-DE37F18EC070}" srcOrd="0" destOrd="0" parTransId="{1E6A181F-0760-41A9-AFA9-81AEEBA3232B}" sibTransId="{377D0417-0555-48EA-9BC4-80EEB6473E94}"/>
    <dgm:cxn modelId="{3155F37C-5738-4DE1-827A-130A1AB91FED}" type="presOf" srcId="{DF61E2D2-C1D0-46A7-84DC-03D28AAD3DBA}" destId="{F0874148-3F25-4F40-9FAB-E41F99DE0D2F}" srcOrd="0" destOrd="0" presId="urn:microsoft.com/office/officeart/2005/8/layout/default"/>
    <dgm:cxn modelId="{3DD1A6AB-8157-42D9-9F09-B50EAB741761}" srcId="{FB38D2FA-986F-4708-9328-E2833BFFB2FA}" destId="{9841F8CB-9D9B-4AD3-8452-7602F8D3522B}" srcOrd="3" destOrd="0" parTransId="{8E88061B-7AB4-4BFD-BCF2-11C7F89F742F}" sibTransId="{225245F9-92A7-438F-B696-A9C292F2BB28}"/>
    <dgm:cxn modelId="{D82B35B7-9345-4DEA-AE2F-A31E0FFC221B}" type="presOf" srcId="{FB38D2FA-986F-4708-9328-E2833BFFB2FA}" destId="{82652A49-A4F9-4340-A8CB-F559223953F5}" srcOrd="0" destOrd="0" presId="urn:microsoft.com/office/officeart/2005/8/layout/default"/>
    <dgm:cxn modelId="{0025C7D2-B810-4BD5-B786-B345C51929FE}" srcId="{FB38D2FA-986F-4708-9328-E2833BFFB2FA}" destId="{75F08D12-39E4-497E-8E48-0CD995292C99}" srcOrd="2" destOrd="0" parTransId="{08A52082-13E3-48C9-BC03-D87EA56510BA}" sibTransId="{92A25504-6CC8-4E9E-8263-374E86504E87}"/>
    <dgm:cxn modelId="{EC6FE7D6-1692-4761-824C-75F67A49C107}" srcId="{FB38D2FA-986F-4708-9328-E2833BFFB2FA}" destId="{35C94485-0765-458D-A7C5-B9F880EF4A18}" srcOrd="4" destOrd="0" parTransId="{DC6595E7-5F55-4D80-BC0A-E812A1FC95A9}" sibTransId="{F4DF6D2D-7E27-4B97-BF78-A72C66A8EC99}"/>
    <dgm:cxn modelId="{29C66FE6-5D60-4A23-98EB-BFEEA480B665}" type="presOf" srcId="{335D4C98-A660-4A95-8BA8-8830C886B6C3}" destId="{9D44DCDC-C359-49F1-AB5C-583FE30DEDB0}" srcOrd="0" destOrd="0" presId="urn:microsoft.com/office/officeart/2005/8/layout/default"/>
    <dgm:cxn modelId="{C5F7B428-5714-4C4E-95B0-8829D4B97205}" type="presParOf" srcId="{82652A49-A4F9-4340-A8CB-F559223953F5}" destId="{D34FEBAA-3FCB-4AF6-896C-AAA11ABB361D}" srcOrd="0" destOrd="0" presId="urn:microsoft.com/office/officeart/2005/8/layout/default"/>
    <dgm:cxn modelId="{FB976A8A-2262-4CA8-B62E-3967CDD34440}" type="presParOf" srcId="{82652A49-A4F9-4340-A8CB-F559223953F5}" destId="{7D7681ED-6468-4814-AE46-DE98C14B8EFA}" srcOrd="1" destOrd="0" presId="urn:microsoft.com/office/officeart/2005/8/layout/default"/>
    <dgm:cxn modelId="{C92E95AB-681A-44C0-ABFC-BE1524964FC4}" type="presParOf" srcId="{82652A49-A4F9-4340-A8CB-F559223953F5}" destId="{F0874148-3F25-4F40-9FAB-E41F99DE0D2F}" srcOrd="2" destOrd="0" presId="urn:microsoft.com/office/officeart/2005/8/layout/default"/>
    <dgm:cxn modelId="{DECBB3A8-F393-4D3E-AA77-748D120C8255}" type="presParOf" srcId="{82652A49-A4F9-4340-A8CB-F559223953F5}" destId="{0CD28F0D-72B2-4224-AC35-F91D4E9838FB}" srcOrd="3" destOrd="0" presId="urn:microsoft.com/office/officeart/2005/8/layout/default"/>
    <dgm:cxn modelId="{720AD3F4-B76E-4855-BE73-2D7BAC556660}" type="presParOf" srcId="{82652A49-A4F9-4340-A8CB-F559223953F5}" destId="{FD80A440-087C-4112-AF67-938C7081B6F4}" srcOrd="4" destOrd="0" presId="urn:microsoft.com/office/officeart/2005/8/layout/default"/>
    <dgm:cxn modelId="{E42BAE9F-7961-48B0-A484-B8C1A109254B}" type="presParOf" srcId="{82652A49-A4F9-4340-A8CB-F559223953F5}" destId="{EDE60739-C8ED-4239-BE6F-5A37F702C134}" srcOrd="5" destOrd="0" presId="urn:microsoft.com/office/officeart/2005/8/layout/default"/>
    <dgm:cxn modelId="{464B267D-D714-4A00-A29D-68FC3BBE1E6F}" type="presParOf" srcId="{82652A49-A4F9-4340-A8CB-F559223953F5}" destId="{F2A9055C-0758-4FBA-AED6-27D410310BEC}" srcOrd="6" destOrd="0" presId="urn:microsoft.com/office/officeart/2005/8/layout/default"/>
    <dgm:cxn modelId="{ABBC47CC-D830-4A3A-8773-DF24F9104C9D}" type="presParOf" srcId="{82652A49-A4F9-4340-A8CB-F559223953F5}" destId="{73DC4B57-B004-4128-AC32-4CD3DB3ED0EE}" srcOrd="7" destOrd="0" presId="urn:microsoft.com/office/officeart/2005/8/layout/default"/>
    <dgm:cxn modelId="{42469A8D-B492-4707-9BC9-B27EAEF630D6}" type="presParOf" srcId="{82652A49-A4F9-4340-A8CB-F559223953F5}" destId="{A3D8F678-AC66-4DCD-859B-7527F2A05218}" srcOrd="8" destOrd="0" presId="urn:microsoft.com/office/officeart/2005/8/layout/default"/>
    <dgm:cxn modelId="{5BBA67CF-3282-4682-8542-E5993CC3D8A8}" type="presParOf" srcId="{82652A49-A4F9-4340-A8CB-F559223953F5}" destId="{6434BA43-9A41-4D63-9DC0-41036CF22DFA}" srcOrd="9" destOrd="0" presId="urn:microsoft.com/office/officeart/2005/8/layout/default"/>
    <dgm:cxn modelId="{7DBD4C6B-D994-40E5-8035-720939A01E40}" type="presParOf" srcId="{82652A49-A4F9-4340-A8CB-F559223953F5}" destId="{9D44DCDC-C359-49F1-AB5C-583FE30DEDB0}"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FEBAA-3FCB-4AF6-896C-AAA11ABB361D}">
      <dsp:nvSpPr>
        <dsp:cNvPr id="0" name=""/>
        <dsp:cNvSpPr/>
      </dsp:nvSpPr>
      <dsp:spPr>
        <a:xfrm>
          <a:off x="0"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Use certified VM types</a:t>
          </a:r>
        </a:p>
      </dsp:txBody>
      <dsp:txXfrm>
        <a:off x="0" y="39687"/>
        <a:ext cx="3286125" cy="1971675"/>
      </dsp:txXfrm>
    </dsp:sp>
    <dsp:sp modelId="{F0874148-3F25-4F40-9FAB-E41F99DE0D2F}">
      <dsp:nvSpPr>
        <dsp:cNvPr id="0" name=""/>
        <dsp:cNvSpPr/>
      </dsp:nvSpPr>
      <dsp:spPr>
        <a:xfrm>
          <a:off x="3614737"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Use Premium Storage for database</a:t>
          </a:r>
        </a:p>
      </dsp:txBody>
      <dsp:txXfrm>
        <a:off x="3614737" y="39687"/>
        <a:ext cx="3286125" cy="1971675"/>
      </dsp:txXfrm>
    </dsp:sp>
    <dsp:sp modelId="{FD80A440-087C-4112-AF67-938C7081B6F4}">
      <dsp:nvSpPr>
        <dsp:cNvPr id="0" name=""/>
        <dsp:cNvSpPr/>
      </dsp:nvSpPr>
      <dsp:spPr>
        <a:xfrm>
          <a:off x="7229475"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Consider backup and data retention</a:t>
          </a:r>
        </a:p>
      </dsp:txBody>
      <dsp:txXfrm>
        <a:off x="7229475" y="39687"/>
        <a:ext cx="3286125" cy="1971675"/>
      </dsp:txXfrm>
    </dsp:sp>
    <dsp:sp modelId="{F2A9055C-0758-4FBA-AED6-27D410310BEC}">
      <dsp:nvSpPr>
        <dsp:cNvPr id="0" name=""/>
        <dsp:cNvSpPr/>
      </dsp:nvSpPr>
      <dsp:spPr>
        <a:xfrm>
          <a:off x="0"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Set up HA + DR as needed</a:t>
          </a:r>
        </a:p>
      </dsp:txBody>
      <dsp:txXfrm>
        <a:off x="0" y="2339975"/>
        <a:ext cx="3286125" cy="1971675"/>
      </dsp:txXfrm>
    </dsp:sp>
    <dsp:sp modelId="{A3D8F678-AC66-4DCD-859B-7527F2A05218}">
      <dsp:nvSpPr>
        <dsp:cNvPr id="0" name=""/>
        <dsp:cNvSpPr/>
      </dsp:nvSpPr>
      <dsp:spPr>
        <a:xfrm>
          <a:off x="3614737"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Light" panose="020B0502040204020203" pitchFamily="34" charset="0"/>
              <a:cs typeface="Segoe UI Light" panose="020B0502040204020203" pitchFamily="34" charset="0"/>
            </a:rPr>
            <a:t>Guide customer to use ExpressRoute</a:t>
          </a:r>
        </a:p>
      </dsp:txBody>
      <dsp:txXfrm>
        <a:off x="3614737" y="2339975"/>
        <a:ext cx="3286125" cy="1971675"/>
      </dsp:txXfrm>
    </dsp:sp>
    <dsp:sp modelId="{9D44DCDC-C359-49F1-AB5C-583FE30DEDB0}">
      <dsp:nvSpPr>
        <dsp:cNvPr id="0" name=""/>
        <dsp:cNvSpPr/>
      </dsp:nvSpPr>
      <dsp:spPr>
        <a:xfrm>
          <a:off x="7229475"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Segoe UI Light" panose="020B0502040204020203" pitchFamily="34" charset="0"/>
            <a:cs typeface="Segoe UI Light" panose="020B0502040204020203" pitchFamily="34" charset="0"/>
          </a:endParaRPr>
        </a:p>
      </dsp:txBody>
      <dsp:txXfrm>
        <a:off x="7229475" y="2339975"/>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FEBAA-3FCB-4AF6-896C-AAA11ABB361D}">
      <dsp:nvSpPr>
        <dsp:cNvPr id="0" name=""/>
        <dsp:cNvSpPr/>
      </dsp:nvSpPr>
      <dsp:spPr>
        <a:xfrm>
          <a:off x="0"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Estimate VM uptime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or check RI pricing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if uptime is &gt; 30%</a:t>
          </a:r>
        </a:p>
      </dsp:txBody>
      <dsp:txXfrm>
        <a:off x="0" y="39687"/>
        <a:ext cx="3286125" cy="1971675"/>
      </dsp:txXfrm>
    </dsp:sp>
    <dsp:sp modelId="{F0874148-3F25-4F40-9FAB-E41F99DE0D2F}">
      <dsp:nvSpPr>
        <dsp:cNvPr id="0" name=""/>
        <dsp:cNvSpPr/>
      </dsp:nvSpPr>
      <dsp:spPr>
        <a:xfrm>
          <a:off x="3614737"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Check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sample BOMs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to include Storage, Network, Management and Support</a:t>
          </a:r>
        </a:p>
      </dsp:txBody>
      <dsp:txXfrm>
        <a:off x="3614737" y="39687"/>
        <a:ext cx="3286125" cy="1971675"/>
      </dsp:txXfrm>
    </dsp:sp>
    <dsp:sp modelId="{FD80A440-087C-4112-AF67-938C7081B6F4}">
      <dsp:nvSpPr>
        <dsp:cNvPr id="0" name=""/>
        <dsp:cNvSpPr/>
      </dsp:nvSpPr>
      <dsp:spPr>
        <a:xfrm>
          <a:off x="7229475" y="39687"/>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Use Windows Server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as much as you can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and apply AHUB to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save OS costs</a:t>
          </a:r>
        </a:p>
      </dsp:txBody>
      <dsp:txXfrm>
        <a:off x="7229475" y="39687"/>
        <a:ext cx="3286125" cy="1971675"/>
      </dsp:txXfrm>
    </dsp:sp>
    <dsp:sp modelId="{F2A9055C-0758-4FBA-AED6-27D410310BEC}">
      <dsp:nvSpPr>
        <dsp:cNvPr id="0" name=""/>
        <dsp:cNvSpPr/>
      </dsp:nvSpPr>
      <dsp:spPr>
        <a:xfrm>
          <a:off x="0"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Make sure to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propose multiple options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to best meet customer requirements</a:t>
          </a:r>
        </a:p>
      </dsp:txBody>
      <dsp:txXfrm>
        <a:off x="0" y="2339975"/>
        <a:ext cx="3286125" cy="1971675"/>
      </dsp:txXfrm>
    </dsp:sp>
    <dsp:sp modelId="{A3D8F678-AC66-4DCD-859B-7527F2A05218}">
      <dsp:nvSpPr>
        <dsp:cNvPr id="0" name=""/>
        <dsp:cNvSpPr/>
      </dsp:nvSpPr>
      <dsp:spPr>
        <a:xfrm>
          <a:off x="3614737"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Be clear with</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assumptions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 OS/Software licenses,</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Support</a:t>
          </a:r>
        </a:p>
      </dsp:txBody>
      <dsp:txXfrm>
        <a:off x="3614737" y="2339975"/>
        <a:ext cx="3286125" cy="1971675"/>
      </dsp:txXfrm>
    </dsp:sp>
    <dsp:sp modelId="{9D44DCDC-C359-49F1-AB5C-583FE30DEDB0}">
      <dsp:nvSpPr>
        <dsp:cNvPr id="0" name=""/>
        <dsp:cNvSpPr/>
      </dsp:nvSpPr>
      <dsp:spPr>
        <a:xfrm>
          <a:off x="7229475" y="2339975"/>
          <a:ext cx="3286125" cy="1971675"/>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Segoe UI Light" panose="020B0502040204020203" pitchFamily="34" charset="0"/>
              <a:cs typeface="Segoe UI Light" panose="020B0502040204020203" pitchFamily="34" charset="0"/>
            </a:rPr>
            <a:t>Go live with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Pay-As-You-Go</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and switch to RI </a:t>
          </a:r>
          <a:br>
            <a:rPr lang="en-US" sz="2300" kern="1200">
              <a:latin typeface="Segoe UI Light" panose="020B0502040204020203" pitchFamily="34" charset="0"/>
              <a:cs typeface="Segoe UI Light" panose="020B0502040204020203" pitchFamily="34" charset="0"/>
            </a:rPr>
          </a:br>
          <a:r>
            <a:rPr lang="en-US" sz="2300" kern="1200">
              <a:latin typeface="Segoe UI Light" panose="020B0502040204020203" pitchFamily="34" charset="0"/>
              <a:cs typeface="Segoe UI Light" panose="020B0502040204020203" pitchFamily="34" charset="0"/>
            </a:rPr>
            <a:t>once system utilization is clearer </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there are two ways to determine the proper size of SAP systems to be implemented in Azure – by using reference sizing or by employing SAP Quick Sizer.</a:t>
            </a:r>
          </a:p>
          <a:p>
            <a:r>
              <a:rPr lang="en-US" sz="1200" kern="1200" dirty="0">
                <a:solidFill>
                  <a:schemeClr val="tx1"/>
                </a:solidFill>
                <a:effectLst/>
                <a:latin typeface="+mn-lt"/>
                <a:ea typeface="+mn-ea"/>
                <a:cs typeface="+mn-cs"/>
              </a:rPr>
              <a:t>For existing on-premises systems, you should reference system configuration and resource utilization data.  The system utilization information is collected by the SAP OS Collector and can be reported via transaction OS07N as well as the Early Watch Report.  Similar information can be retrieved by leveraging any system performance and statistics gathering tools.</a:t>
            </a:r>
          </a:p>
          <a:p>
            <a:r>
              <a:rPr lang="en-US" sz="1200" kern="1200" dirty="0">
                <a:solidFill>
                  <a:schemeClr val="tx1"/>
                </a:solidFill>
                <a:effectLst/>
                <a:latin typeface="+mn-lt"/>
                <a:ea typeface="+mn-ea"/>
                <a:cs typeface="+mn-cs"/>
              </a:rPr>
              <a:t>The SAP </a:t>
            </a:r>
            <a:r>
              <a:rPr lang="en-US" sz="1200" kern="1200" dirty="0" err="1">
                <a:solidFill>
                  <a:schemeClr val="tx1"/>
                </a:solidFill>
                <a:effectLst/>
                <a:latin typeface="+mn-lt"/>
                <a:ea typeface="+mn-ea"/>
                <a:cs typeface="+mn-cs"/>
              </a:rPr>
              <a:t>EarlyWatch</a:t>
            </a:r>
            <a:r>
              <a:rPr lang="en-US" sz="1200" kern="1200" dirty="0">
                <a:solidFill>
                  <a:schemeClr val="tx1"/>
                </a:solidFill>
                <a:effectLst/>
                <a:latin typeface="+mn-lt"/>
                <a:ea typeface="+mn-ea"/>
                <a:cs typeface="+mn-cs"/>
              </a:rPr>
              <a:t> Alert is a diagnostic service that delivers monitoring of both SAP and non-SAP systems in the SAP Solution Manager. The service captures variety of performance-related data, including, for example, general component status, system configuration, average response times, system load, critical error messages and process interruptions. </a:t>
            </a:r>
          </a:p>
          <a:p>
            <a:r>
              <a:rPr lang="en-US" sz="1200" kern="1200" dirty="0">
                <a:solidFill>
                  <a:schemeClr val="tx1"/>
                </a:solidFill>
                <a:effectLst/>
                <a:latin typeface="+mn-lt"/>
                <a:ea typeface="+mn-ea"/>
                <a:cs typeface="+mn-cs"/>
              </a:rPr>
              <a:t>For new systems, you should use SAP quick sizer, which can be accessed at https://service.sap.com/quicksizer. Note that access to it requires an Online Service System account. Online Service System (or, in short, OSS) is used to provide online access to SAP users and partners to SAP applications and data</a:t>
            </a:r>
          </a:p>
          <a:p>
            <a:r>
              <a:rPr lang="en-US" sz="1200" kern="1200" dirty="0">
                <a:solidFill>
                  <a:schemeClr val="tx1"/>
                </a:solidFill>
                <a:effectLst/>
                <a:latin typeface="+mn-lt"/>
                <a:ea typeface="+mn-ea"/>
                <a:cs typeface="+mn-cs"/>
              </a:rPr>
              <a:t>Quick Sizer offers two independent sizing approaches: user-based and throughput-based. For smaller environments, the user-based sizing approach might be sufficient. Business requirements are determined by the number of users performing business specific tasks. Users are grouped per business task according to their estimated usage activity. For larger and more complex environments, it is recommended to use throughput-based sizing. This takes into account not only the number of users performing business specific tasks but also an information about business processes and business objects.</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04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20</a:t>
            </a:fld>
            <a:endParaRPr lang="en-US" dirty="0"/>
          </a:p>
        </p:txBody>
      </p:sp>
    </p:spTree>
    <p:extLst>
      <p:ext uri="{BB962C8B-B14F-4D97-AF65-F5344CB8AC3E}">
        <p14:creationId xmlns:p14="http://schemas.microsoft.com/office/powerpoint/2010/main" val="333884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3955532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important to create a slide like this / for each customer / to share your observation on customer’s current state / and to tell all the benefits of migration / to Microsoft Cloud. So the current state is / #1 Contoso SAP is ERP on SQL, / #2 hardware is fixed size,/ underutilized and oversized / largest server is DB / with 8-core, 32GB RAM and 2TB DB, / no virtualization nor BI/Analytics identified / and customer concerned about migration. And benefits of Microsoft Cloud - / #1 the SAP application and platform / that Contoso is running / are fully certified for Azure. / #2 – Contoso SAP can scale up/down/out/in / any time and any way in Azure / #3 – 8-core Azure VM is just 80 cents per hour / and largest VM is 32-core, 448GB RAM and 41k SAPS. / Customer can have / full virtualization, automation, standardization / and BI/Analytics solutions in Azure, / and #6 SAP standard SAP System Copy Tool / can be used to Cloud migration.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181AA1-5AA5-499F-AA0E-555CBAB09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19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general, there are two ways to determine the proper size of SAP systems to be implemented in Azure – by using reference sizing or by employing SAP Quick Sizer.</a:t>
            </a:r>
          </a:p>
          <a:p>
            <a:r>
              <a:rPr lang="en-US" sz="1200" kern="1200" dirty="0">
                <a:solidFill>
                  <a:schemeClr val="tx1"/>
                </a:solidFill>
                <a:effectLst/>
                <a:latin typeface="+mn-lt"/>
                <a:ea typeface="+mn-ea"/>
                <a:cs typeface="+mn-cs"/>
              </a:rPr>
              <a:t>For existing on-premises systems, you should reference system configuration and resource utilization data.  The system utilization information is collected by the SAP OS Collector and can be reported via transaction OS07N as well as the Early Watch Report.  Similar information can be retrieved by leveraging any system performance and statistics gathering tools.</a:t>
            </a:r>
          </a:p>
          <a:p>
            <a:r>
              <a:rPr lang="en-US" sz="1200" kern="1200" dirty="0">
                <a:solidFill>
                  <a:schemeClr val="tx1"/>
                </a:solidFill>
                <a:effectLst/>
                <a:latin typeface="+mn-lt"/>
                <a:ea typeface="+mn-ea"/>
                <a:cs typeface="+mn-cs"/>
              </a:rPr>
              <a:t>The SAP </a:t>
            </a:r>
            <a:r>
              <a:rPr lang="en-US" sz="1200" kern="1200" dirty="0" err="1">
                <a:solidFill>
                  <a:schemeClr val="tx1"/>
                </a:solidFill>
                <a:effectLst/>
                <a:latin typeface="+mn-lt"/>
                <a:ea typeface="+mn-ea"/>
                <a:cs typeface="+mn-cs"/>
              </a:rPr>
              <a:t>EarlyWatch</a:t>
            </a:r>
            <a:r>
              <a:rPr lang="en-US" sz="1200" kern="1200" dirty="0">
                <a:solidFill>
                  <a:schemeClr val="tx1"/>
                </a:solidFill>
                <a:effectLst/>
                <a:latin typeface="+mn-lt"/>
                <a:ea typeface="+mn-ea"/>
                <a:cs typeface="+mn-cs"/>
              </a:rPr>
              <a:t> Alert is a diagnostic service that delivers monitoring of both SAP and non-SAP systems in the SAP Solution Manager. The service captures variety of performance-related data, including, for example, general component status, system configuration, average response times, system load, critical error messages and process interruptions. </a:t>
            </a:r>
          </a:p>
          <a:p>
            <a:r>
              <a:rPr lang="en-US" sz="1200" kern="1200" dirty="0">
                <a:solidFill>
                  <a:schemeClr val="tx1"/>
                </a:solidFill>
                <a:effectLst/>
                <a:latin typeface="+mn-lt"/>
                <a:ea typeface="+mn-ea"/>
                <a:cs typeface="+mn-cs"/>
              </a:rPr>
              <a:t>For new systems, you should use SAP quick sizer, which can be accessed at https://service.sap.com/quicksizer. Note that access to it requires an Online Service System account. Online Service System (or, in short, OSS) is used to provide online access to SAP users and partners to SAP applications and data</a:t>
            </a:r>
          </a:p>
          <a:p>
            <a:r>
              <a:rPr lang="en-US" sz="1200" kern="1200" dirty="0">
                <a:solidFill>
                  <a:schemeClr val="tx1"/>
                </a:solidFill>
                <a:effectLst/>
                <a:latin typeface="+mn-lt"/>
                <a:ea typeface="+mn-ea"/>
                <a:cs typeface="+mn-cs"/>
              </a:rPr>
              <a:t>Quick Sizer offers two independent sizing approaches: user-based and throughput-based. For smaller environments, the user-based sizing approach might be sufficient. Business requirements are determined by the number of users performing business specific tasks. Users are grouped per business task according to their estimated usage activity. For larger and more complex environments, it is recommended to use throughput-based sizing. This takes into account not only the number of users performing business specific tasks but also an information about business processes and business objects.</a:t>
            </a:r>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698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103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dirty="0"/>
              <a:t>Here’re tips and key considerations / to design Azure VM / to run the most mission critical SAP / with extra large SAP database on Azure. / #1 (CLICK) – use certified Azure VM types,</a:t>
            </a:r>
            <a:r>
              <a:rPr lang="en-US" altLang="ja-JP" sz="2400" dirty="0"/>
              <a:t>/</a:t>
            </a:r>
            <a:r>
              <a:rPr lang="en-US" sz="2400" dirty="0"/>
              <a:t>especially for Production. / M Series VM will be certified / for both Any DB and HANA very soon, / and is good to use for Non-Production systems today. #2 (CLICK)  – Use Premium Storage / instead of Standard / for database and all I/O intensive VMs. #3  (CLICK) – / don’t forget storage space / required to store backup. That said - / in addition to extra local storage space / to keep short-term backup, / make sure to add cool storage / or Azure Backup Vault / if long-term backup retention / is the requirement. #4 (CLICK) – set up high availability / and disaster recovery solutions. Note that database replication feature / such as SQL Server </a:t>
            </a:r>
            <a:r>
              <a:rPr lang="en-US" sz="2400" dirty="0" err="1"/>
              <a:t>AlwaysOn</a:t>
            </a:r>
            <a:r>
              <a:rPr lang="en-US" sz="2400" dirty="0"/>
              <a:t> /is more efficient and reliable / than Azure Site Recovery / for large database replication / to provide nearly zero RPO. Please also note that / our 3</a:t>
            </a:r>
            <a:r>
              <a:rPr lang="en-US" sz="2400" baseline="30000" dirty="0"/>
              <a:t>rd</a:t>
            </a:r>
            <a:r>
              <a:rPr lang="en-US" sz="2400" dirty="0"/>
              <a:t> party solutions / such as / SIOS </a:t>
            </a:r>
            <a:r>
              <a:rPr lang="en-US" sz="2400" dirty="0" err="1"/>
              <a:t>DataKeeper</a:t>
            </a:r>
            <a:r>
              <a:rPr lang="en-US" sz="2400" dirty="0"/>
              <a:t> / is required today / to set up Windows failover cluster / for SAP ASCS on Azure. And #5 (CLICK) – ExpressRoute is always recommended for SAP environment. / This way / a customer in Australia for example / is running their entire SAP Business Suite / with 5TB ECC database / fully in Azure.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Use certified Azure VM types</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(Any DB), Application : D/DS11 v2-D/DS15 v2 VM, GS1-GS5 VM</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E_v3 and M are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(HANA) : GS5 VM</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E_v3 and M are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Use Premium Storage to VMs running Database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Consider additional storage space to store backup</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Short-term : local storage (same storage as SAP database files)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Long-term : Cool storage, Azure Backup Vault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Set up high availability and disaster recovery solutions as needed</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Database HA/DR : SQL Server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AlwaysOn</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HANA System Replication, Oracle Data Guard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etc</a:t>
            </a:r>
            <a:endPar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ASCS HA : Windows failover cluster with SIOS </a:t>
            </a:r>
            <a:r>
              <a:rPr kumimoji="0" lang="en-US" sz="20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DataKeeper</a:t>
            </a: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Linux cluster</a:t>
            </a:r>
          </a:p>
          <a:p>
            <a:pPr marL="1428750" lvl="2" indent="-514350">
              <a:buFont typeface="Arial" panose="020B0604020202020204" pitchFamily="34" charset="0"/>
              <a:buChar char="•"/>
              <a:defRPr/>
            </a:pPr>
            <a:r>
              <a:rPr lang="en-US" dirty="0">
                <a:solidFill>
                  <a:prstClr val="black"/>
                </a:solidFill>
                <a:latin typeface="Segoe UI Light" panose="020B0502040204020203" pitchFamily="34" charset="0"/>
                <a:cs typeface="Segoe UI Light" panose="020B0502040204020203" pitchFamily="34" charset="0"/>
              </a:rPr>
              <a:t>Certification for Windows 2016 failover cluster with SOFS (Scale Out File Server) coming later this CY</a:t>
            </a:r>
            <a:endParaRPr kumimoji="0" lang="en-US"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File DR : File replication tool</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VM DR : Azure Site Recovery (Azure to Azure)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ExpressRoute is recommended for stable network latency, bandwidth &amp; performance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Tips to calculate costs of Azure / very accurately / so that you win every SAP opportunity by design - / #1 (CLICK) VM uptime is a critical input / for Compute Cost. #2 (CLICK) – think about using Compute Pre-purchase Plan – / or CPP / for VMs that need to be 24 x 7. CPP is a VM discount program / with 1-year pre-commit / which is available through Microsoft Enterprise Agreement / or EA. #3 (CLICK) –licensing of HANA Large Instances is / 1 or 3-year commitment, / there’s no pay-per-use – / and 3-year / s much more cost efficient / than 1-year. Note that ‘step-up’ SKUs are available / so that customer can start small / with a small SKU / let’s say 1.5TB / and switch to a larger SKU / say 4TB / even during the commitment period, / and paying only delta. #4 (CLICK) – make sure to include storage and network / in the bill of material. #5 (CLICK) – make sure to ask customer / to quote / SAP licenses, / </a:t>
            </a:r>
            <a:r>
              <a:rPr lang="en-US" err="1"/>
              <a:t>linux</a:t>
            </a:r>
            <a:r>
              <a:rPr lang="en-US"/>
              <a:t> </a:t>
            </a:r>
            <a:r>
              <a:rPr lang="en-US" err="1"/>
              <a:t>os</a:t>
            </a:r>
            <a:r>
              <a:rPr lang="en-US"/>
              <a:t> licenses / and Microsoft Support/  separately from our proposal. Note that / in case HANA Large Instances is used/ Microsoft Premier Support is required. </a:t>
            </a:r>
          </a:p>
          <a:p>
            <a:endParaRPr lang="en-US"/>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Estimate uptime of each Azure VM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Especially Non-Production systems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Use Compute Pre-purchase Plan (CPP) for Azure VM</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VMs that are 24 x 7</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Use 3-year commitment for HANA Large Instances </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“Step-up” SKUs available to start small </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Make sure to include costs for storage and VPN/ExpressRoute Gateway</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Make sure to quote costs for SAP licenses, OS (RHEL/SLES) licenses and Microsoft Support</a:t>
            </a:r>
          </a:p>
          <a:p>
            <a:pPr marL="971550" marR="0" lvl="1"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 case of HANA Large Instances Premier Support is required</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6/23/2019 9:37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Segoe UI" pitchFamily="34" charset="0"/>
                <a:ea typeface="+mn-ea"/>
                <a:cs typeface="+mn-cs"/>
              </a:rPr>
              <a:t>The next stage of the migration process targets production. We start by provisioning premium storage which will be used for the production database. Once we provision all Azure VMs according to the specifications resulting from our sizing exercise, we complete the SAP system copy process of the SAP database. To ensure high availability of the database tier, we will configure our SQL Servers as nodes in the same SQL Server 2014 Always On cluster with the SAP database included in its availability group. To provide high availability of the ASCS layer, we will emulate shared storage by using SIOS </a:t>
            </a:r>
            <a:r>
              <a:rPr lang="en-US" sz="1600" kern="1200" dirty="0" err="1">
                <a:solidFill>
                  <a:schemeClr val="tx1"/>
                </a:solidFill>
                <a:effectLst/>
                <a:latin typeface="Segoe UI" pitchFamily="34" charset="0"/>
                <a:ea typeface="+mn-ea"/>
                <a:cs typeface="+mn-cs"/>
              </a:rPr>
              <a:t>Datakeeper</a:t>
            </a:r>
            <a:r>
              <a:rPr lang="en-US" sz="1600" kern="1200" dirty="0">
                <a:solidFill>
                  <a:schemeClr val="tx1"/>
                </a:solidFill>
                <a:effectLst/>
                <a:latin typeface="Segoe UI" pitchFamily="34" charset="0"/>
                <a:ea typeface="+mn-ea"/>
                <a:cs typeface="+mn-cs"/>
              </a:rPr>
              <a:t> and create a two node cluster. On the application layer, we will create SAP logon group allowing us to load balance client connections across our application servers. Finally, we will also implement two domain controllers residing in the same availability set to ensure local Active Directory authentication for our new deployment.</a:t>
            </a:r>
          </a:p>
          <a:p>
            <a:r>
              <a:rPr lang="en-US" sz="1600" kern="1200" dirty="0">
                <a:solidFill>
                  <a:schemeClr val="tx1"/>
                </a:solidFill>
                <a:effectLst/>
                <a:latin typeface="Segoe UI" pitchFamily="34" charset="0"/>
                <a:ea typeface="+mn-ea"/>
                <a:cs typeface="+mn-cs"/>
              </a:rPr>
              <a:t>From that point on, we can perform online backup of SQL Server database directly to an Azure storage account.</a:t>
            </a:r>
            <a:endParaRPr lang="en-US" dirty="0"/>
          </a:p>
        </p:txBody>
      </p:sp>
      <p:sp>
        <p:nvSpPr>
          <p:cNvPr id="4" name="Slide Number Placeholder 3"/>
          <p:cNvSpPr>
            <a:spLocks noGrp="1"/>
          </p:cNvSpPr>
          <p:nvPr>
            <p:ph type="sldNum" sz="quarter" idx="10"/>
          </p:nvPr>
        </p:nvSpPr>
        <p:spPr/>
        <p:txBody>
          <a:bodyPr/>
          <a:lstStyle/>
          <a:p>
            <a:pPr marL="0" marR="0" lvl="0" indent="0" algn="r" defTabSz="1125479" rtl="0" eaLnBrk="1" fontAlgn="auto" latinLnBrk="0" hangingPunct="1">
              <a:lnSpc>
                <a:spcPct val="100000"/>
              </a:lnSpc>
              <a:spcBef>
                <a:spcPts val="0"/>
              </a:spcBef>
              <a:spcAft>
                <a:spcPts val="0"/>
              </a:spcAft>
              <a:buClrTx/>
              <a:buSzTx/>
              <a:buFontTx/>
              <a:buNone/>
              <a:tabLst/>
              <a:defRPr/>
            </a:pPr>
            <a:fld id="{6785B91C-0EBA-4C13-981C-3ED869E6E16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12547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71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4135062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size HANA on Azure</a:t>
            </a:r>
          </a:p>
          <a:p>
            <a:endParaRPr lang="en-US" dirty="0"/>
          </a:p>
          <a:p>
            <a:r>
              <a:rPr lang="en-US" dirty="0"/>
              <a:t>Three types of customer requirements – Prod or Non-Prod, HANA scenario is OLTP or OLAP, and what’s HANA DB/RAM size. </a:t>
            </a:r>
          </a:p>
          <a:p>
            <a:endParaRPr lang="en-US" dirty="0"/>
          </a:p>
          <a:p>
            <a:r>
              <a:rPr lang="en-US" dirty="0"/>
              <a:t>SAP HANA OLTP scenarios are </a:t>
            </a:r>
            <a:r>
              <a:rPr lang="en-US" sz="1200" dirty="0"/>
              <a:t>S/4HANA, Business Suite on HANA, NetWeaver on HANA, meanwhile OLAP scenarios are BW on HANA,  BW/4HANA, Enterprise DWH, Sidecar </a:t>
            </a:r>
          </a:p>
          <a:p>
            <a:endParaRPr lang="en-US" sz="1200" dirty="0"/>
          </a:p>
          <a:p>
            <a:r>
              <a:rPr lang="en-US" sz="1200" dirty="0"/>
              <a:t>You also should ask customer’s HANA DB size, that’s actually not net DB size, but DB server RAM/memory size </a:t>
            </a:r>
          </a:p>
          <a:p>
            <a:endParaRPr lang="en-US" sz="1200" dirty="0"/>
          </a:p>
          <a:p>
            <a:r>
              <a:rPr lang="en-US" dirty="0"/>
              <a:t>As the output, you need to come up with right sizes of Azure compute for DB server, based on HANA size, and app servers based on SAPS requirements. Compute you can use is M Series or HANA Large Instances for HANA, E, E or M for application servers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74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2955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6/23/2019</a:t>
            </a:fld>
            <a:endParaRPr lang="en-US"/>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theme" Target="../theme/theme2.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theme" Target="../theme/theme3.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8.emf"/><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 id="2147483751" r:id="rId2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84.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blog/azure-backup-enables-backup-of-large-volumes-vms-databases-and-more/" TargetMode="External"/><Relationship Id="rId7" Type="http://schemas.openxmlformats.org/officeDocument/2006/relationships/hyperlink" Target="http://azure.microsoft.com/blog/2015/03/31/azure-backup-announcing-new-pricing-model-for-tco-reduction/" TargetMode="External"/><Relationship Id="rId2" Type="http://schemas.openxmlformats.org/officeDocument/2006/relationships/hyperlink" Target="https://technet.microsoft.com/en-us/library/jj860400.aspx" TargetMode="External"/><Relationship Id="rId1" Type="http://schemas.openxmlformats.org/officeDocument/2006/relationships/slideLayout" Target="../slideLayouts/slideLayout52.xml"/><Relationship Id="rId6" Type="http://schemas.openxmlformats.org/officeDocument/2006/relationships/hyperlink" Target="https://technet.microsoft.com/en-US/library/jj852163.aspx" TargetMode="External"/><Relationship Id="rId5" Type="http://schemas.openxmlformats.org/officeDocument/2006/relationships/hyperlink" Target="https://technet.microsoft.com/en-US/library/hh758007.aspx" TargetMode="External"/><Relationship Id="rId4" Type="http://schemas.openxmlformats.org/officeDocument/2006/relationships/hyperlink" Target="https://docs.microsoft.com/en-us/azure/virtual-machines/workloads/sap/hana-overview-high-availability-disaster-recovery#backup-and-restor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hyperlink" Target="https://docs.microsoft.com/en-us/azure/architecture/reference-architectures/sap/sap-netwea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2.png"/><Relationship Id="rId21" Type="http://schemas.openxmlformats.org/officeDocument/2006/relationships/image" Target="../media/image11.png"/><Relationship Id="rId7" Type="http://schemas.openxmlformats.org/officeDocument/2006/relationships/image" Target="../media/image35.png"/><Relationship Id="rId12" Type="http://schemas.openxmlformats.org/officeDocument/2006/relationships/image" Target="../media/image22.png"/><Relationship Id="rId17" Type="http://schemas.openxmlformats.org/officeDocument/2006/relationships/image" Target="../media/image44.png"/><Relationship Id="rId2" Type="http://schemas.openxmlformats.org/officeDocument/2006/relationships/notesSlide" Target="../notesSlides/notesSlide21.xml"/><Relationship Id="rId16" Type="http://schemas.openxmlformats.org/officeDocument/2006/relationships/image" Target="../media/image43.png"/><Relationship Id="rId20"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13.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23.png"/><Relationship Id="rId9" Type="http://schemas.openxmlformats.org/officeDocument/2006/relationships/image" Target="../media/image37.png"/><Relationship Id="rId14" Type="http://schemas.openxmlformats.org/officeDocument/2006/relationships/image" Target="../media/image41.png"/><Relationship Id="rId22"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22.png"/><Relationship Id="rId12"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8.png"/><Relationship Id="rId5" Type="http://schemas.openxmlformats.org/officeDocument/2006/relationships/image" Target="../media/image34.png"/><Relationship Id="rId10"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7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7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MCW-SAP-NetWeaver-on-Azure/blob/master/Hands-on%20lab/HOL%20step-by%20step%20-%20SAP%20NetWeaver%20on%20Azure.md" TargetMode="External"/><Relationship Id="rId2" Type="http://schemas.openxmlformats.org/officeDocument/2006/relationships/image" Target="../media/image52.png"/><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28.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58.jpeg"/><Relationship Id="rId1" Type="http://schemas.openxmlformats.org/officeDocument/2006/relationships/slideLayout" Target="../slideLayouts/slideLayout77.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57.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60.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icrosoft/MCW-SAP-NetWeaver-on-Azure/tree/master/Whiteboard%20design%20session" TargetMode="External"/><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png"/><Relationship Id="rId1" Type="http://schemas.openxmlformats.org/officeDocument/2006/relationships/slideLayout" Target="../slideLayouts/slideLayout84.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NetWeaver on Azure</a:t>
            </a:r>
            <a:br>
              <a:rPr lang="en-US" dirty="0"/>
            </a:br>
            <a:r>
              <a:rPr lang="en-US" dirty="0"/>
              <a:t>Whiteboard Design Session</a:t>
            </a:r>
            <a:br>
              <a:rPr lang="en-US" dirty="0"/>
            </a:br>
            <a:r>
              <a:rPr lang="en-US" dirty="0"/>
              <a:t>(Trainer Deck)</a:t>
            </a:r>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Trainer names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400" dirty="0">
                <a:solidFill>
                  <a:schemeClr val="tx1"/>
                </a:solidFill>
              </a:rPr>
              <a:t>SAP VM &amp; Storage Sizing Principles</a:t>
            </a:r>
            <a:endParaRPr lang="en-US"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APPL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algn="just" defTabSz="914225">
              <a:buFont typeface="+mj-lt"/>
              <a:buAutoNum type="arabicPeriod"/>
              <a:defRPr/>
            </a:pPr>
            <a:r>
              <a:rPr lang="en-US" sz="2000" dirty="0">
                <a:latin typeface="+mj-lt"/>
              </a:rPr>
              <a:t>Use premium storage for SAP databases (both database files and log file(s)).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lgn="just" defTabSz="914225">
              <a:buFont typeface="+mj-lt"/>
              <a:buAutoNum type="arabicPeriod"/>
              <a:defRPr/>
            </a:pPr>
            <a:r>
              <a:rPr lang="en-US" sz="2000" dirty="0">
                <a:latin typeface="+mj-lt"/>
              </a:rPr>
              <a:t>For database servers use Windows storage spaces or LINUX-LVM to stripe (glue)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pic>
        <p:nvPicPr>
          <p:cNvPr id="12" name="Picture 11">
            <a:extLst>
              <a:ext uri="{FF2B5EF4-FFF2-40B4-BE49-F238E27FC236}">
                <a16:creationId xmlns:a16="http://schemas.microsoft.com/office/drawing/2014/main" id="{0404222A-BA23-4D98-8A4A-60B2990A4C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4641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nvGraphicFramePr>
        <p:xfrm>
          <a:off x="604674" y="2169663"/>
          <a:ext cx="11313934" cy="2902067"/>
        </p:xfrm>
        <a:graphic>
          <a:graphicData uri="http://schemas.openxmlformats.org/drawingml/2006/table">
            <a:tbl>
              <a:tblPr firstRow="1" bandRow="1">
                <a:tableStyleId>{5C22544A-7EE6-4342-B048-85BDC9FD1C3A}</a:tableStyleId>
              </a:tblPr>
              <a:tblGrid>
                <a:gridCol w="209398">
                  <a:extLst>
                    <a:ext uri="{9D8B030D-6E8A-4147-A177-3AD203B41FA5}">
                      <a16:colId xmlns:a16="http://schemas.microsoft.com/office/drawing/2014/main" val="2725184960"/>
                    </a:ext>
                  </a:extLst>
                </a:gridCol>
                <a:gridCol w="1346445">
                  <a:extLst>
                    <a:ext uri="{9D8B030D-6E8A-4147-A177-3AD203B41FA5}">
                      <a16:colId xmlns:a16="http://schemas.microsoft.com/office/drawing/2014/main" val="1201680317"/>
                    </a:ext>
                  </a:extLst>
                </a:gridCol>
                <a:gridCol w="1624674">
                  <a:extLst>
                    <a:ext uri="{9D8B030D-6E8A-4147-A177-3AD203B41FA5}">
                      <a16:colId xmlns:a16="http://schemas.microsoft.com/office/drawing/2014/main" val="3781531428"/>
                    </a:ext>
                  </a:extLst>
                </a:gridCol>
                <a:gridCol w="1850065">
                  <a:extLst>
                    <a:ext uri="{9D8B030D-6E8A-4147-A177-3AD203B41FA5}">
                      <a16:colId xmlns:a16="http://schemas.microsoft.com/office/drawing/2014/main" val="1926189477"/>
                    </a:ext>
                  </a:extLst>
                </a:gridCol>
                <a:gridCol w="3071823">
                  <a:extLst>
                    <a:ext uri="{9D8B030D-6E8A-4147-A177-3AD203B41FA5}">
                      <a16:colId xmlns:a16="http://schemas.microsoft.com/office/drawing/2014/main" val="1665200899"/>
                    </a:ext>
                  </a:extLst>
                </a:gridCol>
                <a:gridCol w="3211529">
                  <a:extLst>
                    <a:ext uri="{9D8B030D-6E8A-4147-A177-3AD203B41FA5}">
                      <a16:colId xmlns:a16="http://schemas.microsoft.com/office/drawing/2014/main" val="4288066691"/>
                    </a:ext>
                  </a:extLst>
                </a:gridCol>
              </a:tblGrid>
              <a:tr h="881210">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 or Non-Prod</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SAPS required for DBMS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IOPS required for DBMS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a:t>
                      </a:r>
                      <a:br>
                        <a:rPr lang="en-US" sz="1600" dirty="0">
                          <a:latin typeface="+mj-lt"/>
                        </a:rPr>
                      </a:br>
                      <a:r>
                        <a:rPr lang="en-US" sz="1600" dirty="0">
                          <a:latin typeface="+mj-lt"/>
                        </a:rPr>
                        <a:t>based on SAPS required for Database server(s)</a:t>
                      </a:r>
                      <a:endParaRPr lang="en-US" sz="1600" dirty="0">
                        <a:solidFill>
                          <a:schemeClr val="bg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a:t>
                      </a:r>
                      <a:br>
                        <a:rPr lang="en-US" sz="1600" dirty="0">
                          <a:latin typeface="+mj-lt"/>
                        </a:rPr>
                      </a:br>
                      <a:r>
                        <a:rPr lang="en-US" sz="1600" dirty="0">
                          <a:latin typeface="+mj-lt"/>
                        </a:rPr>
                        <a:t>based on SAPS required for SAP application servers</a:t>
                      </a:r>
                      <a:endParaRPr lang="en-US" sz="1600" dirty="0">
                        <a:solidFill>
                          <a:srgbClr val="FF0000"/>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66917">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D v3, E v3 Series VM </a:t>
                      </a:r>
                      <a:endParaRPr lang="en-US" sz="1600" dirty="0">
                        <a:latin typeface="+mj-lt"/>
                        <a:cs typeface="Segoe UI Light" panose="020B0502040204020203" pitchFamily="34" charset="0"/>
                      </a:endParaRPr>
                    </a:p>
                  </a:txBody>
                  <a:tcPr marL="91427" marR="91427" marT="45713" marB="45713" anchor="ct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Add D v3, E v3 Series VM – scale out as needed</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66917">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up to 70k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Up to 128k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D v3, E v3 Series VM  - scale up</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66917">
                <a:tc>
                  <a:txBody>
                    <a:bodyPr/>
                    <a:lstStyle/>
                    <a:p>
                      <a:r>
                        <a:rPr lang="en-US" sz="1600" dirty="0">
                          <a:latin typeface="+mj-lt"/>
                        </a:rPr>
                        <a:t>3</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70k – 134k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128k – 160k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kern="1200" dirty="0">
                          <a:latin typeface="+mj-lt"/>
                        </a:rPr>
                        <a:t>M Series VM – scale up</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620106">
                <a:tc>
                  <a:txBody>
                    <a:bodyPr/>
                    <a:lstStyle/>
                    <a:p>
                      <a:r>
                        <a:rPr lang="en-US" sz="1600" dirty="0">
                          <a:latin typeface="+mj-lt"/>
                        </a:rPr>
                        <a:t>4</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134k – ?? SAPS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160k - ?? IOPS</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 Series “v2” VM – scale up</a:t>
                      </a:r>
                      <a:br>
                        <a:rPr lang="en-US" sz="1600" dirty="0">
                          <a:latin typeface="+mj-lt"/>
                        </a:rPr>
                      </a:br>
                      <a:r>
                        <a:rPr lang="en-US" sz="1600" dirty="0">
                          <a:latin typeface="+mj-lt"/>
                        </a:rPr>
                        <a:t>(* GA in CY2019)</a:t>
                      </a:r>
                      <a:endParaRPr lang="en-US" sz="1600" dirty="0">
                        <a:latin typeface="+mj-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idx="4294967295"/>
          </p:nvPr>
        </p:nvSpPr>
        <p:spPr>
          <a:xfrm>
            <a:off x="534988" y="290513"/>
            <a:ext cx="11657012" cy="900112"/>
          </a:xfrm>
        </p:spPr>
        <p:txBody>
          <a:bodyPr>
            <a:noAutofit/>
          </a:bodyPr>
          <a:lstStyle/>
          <a:p>
            <a:pPr algn="ctr"/>
            <a:r>
              <a:rPr lang="en-US" sz="3200" dirty="0">
                <a:solidFill>
                  <a:schemeClr val="tx1"/>
                </a:solidFill>
              </a:rPr>
              <a:t>How to Size SAP Any DB (SQL Server, Oracle, DB2, ASE) on Azure VM </a:t>
            </a:r>
          </a:p>
        </p:txBody>
      </p:sp>
      <p:sp>
        <p:nvSpPr>
          <p:cNvPr id="7" name="Rectangle 6">
            <a:extLst>
              <a:ext uri="{FF2B5EF4-FFF2-40B4-BE49-F238E27FC236}">
                <a16:creationId xmlns:a16="http://schemas.microsoft.com/office/drawing/2014/main" id="{C50AC278-4530-453D-9FAA-CD8D84950D7C}"/>
              </a:ext>
            </a:extLst>
          </p:cNvPr>
          <p:cNvSpPr/>
          <p:nvPr/>
        </p:nvSpPr>
        <p:spPr bwMode="auto">
          <a:xfrm>
            <a:off x="5656521" y="2169663"/>
            <a:ext cx="6262085" cy="306155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C8E142AA-8932-48A8-B618-25BEE3F57765}"/>
              </a:ext>
            </a:extLst>
          </p:cNvPr>
          <p:cNvSpPr/>
          <p:nvPr/>
        </p:nvSpPr>
        <p:spPr bwMode="auto">
          <a:xfrm>
            <a:off x="861849" y="2173534"/>
            <a:ext cx="4688346" cy="3061556"/>
          </a:xfrm>
          <a:prstGeom prst="rect">
            <a:avLst/>
          </a:prstGeom>
          <a:noFill/>
          <a:ln w="28575" cap="flat" cmpd="sng" algn="ctr">
            <a:solidFill>
              <a:srgbClr val="92D05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960421F1-76D9-4E51-AA76-9D462C2E276D}"/>
              </a:ext>
            </a:extLst>
          </p:cNvPr>
          <p:cNvSpPr txBox="1"/>
          <p:nvPr/>
        </p:nvSpPr>
        <p:spPr>
          <a:xfrm>
            <a:off x="2062569" y="5381991"/>
            <a:ext cx="2265641" cy="843613"/>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effectLst/>
                <a:uLnTx/>
                <a:uFillTx/>
                <a:latin typeface="Segoe UI Semilight"/>
                <a:ea typeface="+mn-ea"/>
                <a:cs typeface="+mn-cs"/>
              </a:rPr>
              <a:t>Customer Requirements</a:t>
            </a:r>
          </a:p>
        </p:txBody>
      </p:sp>
      <p:sp>
        <p:nvSpPr>
          <p:cNvPr id="10" name="TextBox 9">
            <a:extLst>
              <a:ext uri="{FF2B5EF4-FFF2-40B4-BE49-F238E27FC236}">
                <a16:creationId xmlns:a16="http://schemas.microsoft.com/office/drawing/2014/main" id="{61A5C73C-1DB7-4226-8763-471E7F5113C0}"/>
              </a:ext>
            </a:extLst>
          </p:cNvPr>
          <p:cNvSpPr txBox="1"/>
          <p:nvPr/>
        </p:nvSpPr>
        <p:spPr>
          <a:xfrm>
            <a:off x="7077701" y="5360727"/>
            <a:ext cx="3398460" cy="843613"/>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effectLst/>
                <a:uLnTx/>
                <a:uFillTx/>
                <a:latin typeface="Segoe UI Semilight"/>
                <a:ea typeface="+mn-ea"/>
                <a:cs typeface="+mn-cs"/>
              </a:rPr>
              <a:t>Select Azure Compute for </a:t>
            </a:r>
            <a:br>
              <a:rPr kumimoji="0" lang="en-US" sz="2000" b="0" i="0" u="none" strike="noStrike" kern="0" cap="none" spc="0" normalizeH="0" baseline="0" noProof="0" dirty="0">
                <a:ln>
                  <a:noFill/>
                </a:ln>
                <a:effectLst/>
                <a:uLnTx/>
                <a:uFillTx/>
                <a:latin typeface="Segoe UI Semilight"/>
                <a:ea typeface="+mn-ea"/>
                <a:cs typeface="+mn-cs"/>
              </a:rPr>
            </a:br>
            <a:r>
              <a:rPr kumimoji="0" lang="en-US" sz="2000" b="0" i="0" u="none" strike="noStrike" kern="0" cap="none" spc="0" normalizeH="0" baseline="0" noProof="0" dirty="0">
                <a:ln>
                  <a:noFill/>
                </a:ln>
                <a:effectLst/>
                <a:uLnTx/>
                <a:uFillTx/>
                <a:latin typeface="Segoe UI Semilight"/>
                <a:ea typeface="+mn-ea"/>
                <a:cs typeface="+mn-cs"/>
              </a:rPr>
              <a:t>DBMS and Application</a:t>
            </a:r>
          </a:p>
        </p:txBody>
      </p:sp>
    </p:spTree>
    <p:extLst>
      <p:ext uri="{BB962C8B-B14F-4D97-AF65-F5344CB8AC3E}">
        <p14:creationId xmlns:p14="http://schemas.microsoft.com/office/powerpoint/2010/main" val="1856494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32015741"/>
              </p:ext>
            </p:extLst>
          </p:nvPr>
        </p:nvGraphicFramePr>
        <p:xfrm>
          <a:off x="172720" y="1112915"/>
          <a:ext cx="11908118" cy="5016204"/>
        </p:xfrm>
        <a:graphic>
          <a:graphicData uri="http://schemas.openxmlformats.org/drawingml/2006/table">
            <a:tbl>
              <a:tblPr firstRow="1" bandRow="1">
                <a:tableStyleId>{5C22544A-7EE6-4342-B048-85BDC9FD1C3A}</a:tableStyleId>
              </a:tblPr>
              <a:tblGrid>
                <a:gridCol w="731968">
                  <a:extLst>
                    <a:ext uri="{9D8B030D-6E8A-4147-A177-3AD203B41FA5}">
                      <a16:colId xmlns:a16="http://schemas.microsoft.com/office/drawing/2014/main" val="301621708"/>
                    </a:ext>
                  </a:extLst>
                </a:gridCol>
                <a:gridCol w="829260">
                  <a:extLst>
                    <a:ext uri="{9D8B030D-6E8A-4147-A177-3AD203B41FA5}">
                      <a16:colId xmlns:a16="http://schemas.microsoft.com/office/drawing/2014/main" val="20001"/>
                    </a:ext>
                  </a:extLst>
                </a:gridCol>
                <a:gridCol w="1389723">
                  <a:extLst>
                    <a:ext uri="{9D8B030D-6E8A-4147-A177-3AD203B41FA5}">
                      <a16:colId xmlns:a16="http://schemas.microsoft.com/office/drawing/2014/main" val="20002"/>
                    </a:ext>
                  </a:extLst>
                </a:gridCol>
                <a:gridCol w="729821">
                  <a:extLst>
                    <a:ext uri="{9D8B030D-6E8A-4147-A177-3AD203B41FA5}">
                      <a16:colId xmlns:a16="http://schemas.microsoft.com/office/drawing/2014/main" val="20003"/>
                    </a:ext>
                  </a:extLst>
                </a:gridCol>
                <a:gridCol w="559419">
                  <a:extLst>
                    <a:ext uri="{9D8B030D-6E8A-4147-A177-3AD203B41FA5}">
                      <a16:colId xmlns:a16="http://schemas.microsoft.com/office/drawing/2014/main" val="20004"/>
                    </a:ext>
                  </a:extLst>
                </a:gridCol>
                <a:gridCol w="563729">
                  <a:extLst>
                    <a:ext uri="{9D8B030D-6E8A-4147-A177-3AD203B41FA5}">
                      <a16:colId xmlns:a16="http://schemas.microsoft.com/office/drawing/2014/main" val="20005"/>
                    </a:ext>
                  </a:extLst>
                </a:gridCol>
                <a:gridCol w="663409">
                  <a:extLst>
                    <a:ext uri="{9D8B030D-6E8A-4147-A177-3AD203B41FA5}">
                      <a16:colId xmlns:a16="http://schemas.microsoft.com/office/drawing/2014/main" val="20006"/>
                    </a:ext>
                  </a:extLst>
                </a:gridCol>
                <a:gridCol w="989392">
                  <a:extLst>
                    <a:ext uri="{9D8B030D-6E8A-4147-A177-3AD203B41FA5}">
                      <a16:colId xmlns:a16="http://schemas.microsoft.com/office/drawing/2014/main" val="2606579063"/>
                    </a:ext>
                  </a:extLst>
                </a:gridCol>
                <a:gridCol w="1082960">
                  <a:extLst>
                    <a:ext uri="{9D8B030D-6E8A-4147-A177-3AD203B41FA5}">
                      <a16:colId xmlns:a16="http://schemas.microsoft.com/office/drawing/2014/main" val="2905305948"/>
                    </a:ext>
                  </a:extLst>
                </a:gridCol>
                <a:gridCol w="1146522">
                  <a:extLst>
                    <a:ext uri="{9D8B030D-6E8A-4147-A177-3AD203B41FA5}">
                      <a16:colId xmlns:a16="http://schemas.microsoft.com/office/drawing/2014/main" val="2306476552"/>
                    </a:ext>
                  </a:extLst>
                </a:gridCol>
                <a:gridCol w="833717">
                  <a:extLst>
                    <a:ext uri="{9D8B030D-6E8A-4147-A177-3AD203B41FA5}">
                      <a16:colId xmlns:a16="http://schemas.microsoft.com/office/drawing/2014/main" val="1813625727"/>
                    </a:ext>
                  </a:extLst>
                </a:gridCol>
                <a:gridCol w="1100866">
                  <a:extLst>
                    <a:ext uri="{9D8B030D-6E8A-4147-A177-3AD203B41FA5}">
                      <a16:colId xmlns:a16="http://schemas.microsoft.com/office/drawing/2014/main" val="3954147546"/>
                    </a:ext>
                  </a:extLst>
                </a:gridCol>
                <a:gridCol w="1287332">
                  <a:extLst>
                    <a:ext uri="{9D8B030D-6E8A-4147-A177-3AD203B41FA5}">
                      <a16:colId xmlns:a16="http://schemas.microsoft.com/office/drawing/2014/main" val="274577430"/>
                    </a:ext>
                  </a:extLst>
                </a:gridCol>
              </a:tblGrid>
              <a:tr h="466539">
                <a:tc>
                  <a:txBody>
                    <a:bodyPr/>
                    <a:lstStyle/>
                    <a:p>
                      <a:pPr algn="ctr"/>
                      <a:r>
                        <a:rPr lang="en-US" sz="1200" dirty="0">
                          <a:latin typeface="+mj-lt"/>
                        </a:rPr>
                        <a:t>VM Series</a:t>
                      </a:r>
                      <a:endParaRPr lang="en-US" sz="1200" b="1" dirty="0">
                        <a:solidFill>
                          <a:schemeClr val="bg1"/>
                        </a:solidFill>
                        <a:latin typeface="+mj-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j-lt"/>
                        </a:rPr>
                        <a:t>VM Type</a:t>
                      </a:r>
                      <a:endParaRPr lang="en-US" sz="1200" b="1" dirty="0">
                        <a:solidFill>
                          <a:schemeClr val="tx1"/>
                        </a:solidFill>
                        <a:latin typeface="+mj-lt"/>
                        <a:ea typeface="Tahoma" panose="020B0604030504040204" pitchFamily="34" charset="0"/>
                        <a:cs typeface="Tahoma" panose="020B0604030504040204" pitchFamily="34" charset="0"/>
                      </a:endParaRPr>
                    </a:p>
                  </a:txBody>
                  <a:tcPr marT="0" marB="0" anchor="ctr"/>
                </a:tc>
                <a:tc>
                  <a:txBody>
                    <a:bodyPr/>
                    <a:lstStyle/>
                    <a:p>
                      <a:pPr algn="ctr"/>
                      <a:r>
                        <a:rPr lang="en-US" sz="1200">
                          <a:latin typeface="+mj-lt"/>
                        </a:rPr>
                        <a:t>VM Size</a:t>
                      </a:r>
                      <a:endParaRPr lang="en-US" sz="1200" b="1">
                        <a:solidFill>
                          <a:schemeClr val="tx1">
                            <a:lumMod val="50000"/>
                          </a:schemeClr>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Temp SSD</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SAPS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 of v-disks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Max IOPS</a:t>
                      </a:r>
                      <a:br>
                        <a:rPr lang="en-US" sz="1200">
                          <a:latin typeface="+mj-lt"/>
                        </a:rPr>
                      </a:br>
                      <a:r>
                        <a:rPr lang="en-US" sz="1200">
                          <a:latin typeface="+mj-lt"/>
                        </a:rPr>
                        <a:t>(cached)</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j-lt"/>
                        </a:rPr>
                        <a:t>Max Disk Bandwidth</a:t>
                      </a:r>
                      <a:br>
                        <a:rPr lang="en-US" sz="1200" dirty="0">
                          <a:latin typeface="+mj-lt"/>
                        </a:rPr>
                      </a:br>
                      <a:r>
                        <a:rPr lang="en-US" sz="1200" dirty="0">
                          <a:latin typeface="+mj-lt"/>
                        </a:rPr>
                        <a:t>(cached)</a:t>
                      </a:r>
                      <a:endParaRPr lang="en-US" sz="1200" b="1" dirty="0">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Max Network </a:t>
                      </a:r>
                      <a:br>
                        <a:rPr lang="en-US" sz="1200">
                          <a:latin typeface="+mj-lt"/>
                        </a:rPr>
                      </a:br>
                      <a:r>
                        <a:rPr lang="en-US" sz="1200">
                          <a:latin typeface="+mj-lt"/>
                        </a:rPr>
                        <a:t>Bandwidth</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Compute </a:t>
                      </a:r>
                      <a:br>
                        <a:rPr lang="en-US" sz="1200">
                          <a:latin typeface="+mj-lt"/>
                        </a:rPr>
                      </a:br>
                      <a:r>
                        <a:rPr lang="en-US" sz="1200">
                          <a:latin typeface="+mj-lt"/>
                        </a:rPr>
                        <a:t>(No OS) hourly on demand, USE2</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Supported HANA scenarios</a:t>
                      </a:r>
                      <a:endParaRPr lang="en-US" sz="1200" b="1">
                        <a:solidFill>
                          <a:schemeClr val="tx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Remark</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tc>
                  <a:txBody>
                    <a:bodyPr/>
                    <a:lstStyle/>
                    <a:p>
                      <a:pPr algn="ctr"/>
                      <a:r>
                        <a:rPr lang="en-US" sz="1200">
                          <a:latin typeface="+mj-lt"/>
                        </a:rPr>
                        <a:t>SAP certification</a:t>
                      </a:r>
                      <a:endParaRPr lang="en-US" sz="1200" b="1">
                        <a:solidFill>
                          <a:schemeClr val="bg1"/>
                        </a:solidFill>
                        <a:latin typeface="+mj-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6">
                  <a:txBody>
                    <a:bodyPr/>
                    <a:lstStyle/>
                    <a:p>
                      <a:pPr algn="ctr"/>
                      <a:r>
                        <a:rPr lang="en-US" sz="1200" kern="1200">
                          <a:latin typeface="+mj-lt"/>
                        </a:rPr>
                        <a:t>DS 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D2s_v3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 vCPU, 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2,178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moderate</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$ 0.110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6">
                  <a:txBody>
                    <a:bodyPr/>
                    <a:lstStyle/>
                    <a:p>
                      <a:pPr algn="ctr">
                        <a:lnSpc>
                          <a:spcPct val="107000"/>
                        </a:lnSpc>
                        <a:spcAft>
                          <a:spcPts val="0"/>
                        </a:spcAft>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latin typeface="+mj-lt"/>
                        </a:rPr>
                        <a:t>Certified </a:t>
                      </a:r>
                      <a:br>
                        <a:rPr lang="en-US" sz="1200" dirty="0">
                          <a:effectLst/>
                          <a:latin typeface="+mj-lt"/>
                        </a:rPr>
                      </a:br>
                      <a:r>
                        <a:rPr lang="en-US" sz="1200" dirty="0">
                          <a:effectLst/>
                          <a:latin typeface="+mj-lt"/>
                        </a:rPr>
                        <a:t>(Any DB, App)</a:t>
                      </a:r>
                      <a:endParaRPr lang="en-US" sz="1200" dirty="0">
                        <a:solidFill>
                          <a:schemeClr val="tx1"/>
                        </a:solidFill>
                        <a:effectLst/>
                        <a:latin typeface="+mj-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765711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4 vCPU, 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4,355</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moderate</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$ 0.220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97892589"/>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D8s_v3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8 vCPU, 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8,710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$ 0.440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4203523987"/>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D16s_v3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16 vCPU, 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17,420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256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$ 0.880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5577110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D32s_v3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256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34,840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512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extremely 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$ 1.760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07470759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a:latin typeface="+mj-lt"/>
                        </a:rPr>
                        <a:t>D64s_v3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256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512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69,680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1024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a:effectLst/>
                          <a:latin typeface="+mj-lt"/>
                        </a:rPr>
                        <a:t>extremely high</a:t>
                      </a:r>
                      <a:endParaRPr lang="en-US" sz="1200" b="0" i="0" u="none" strike="noStrike">
                        <a:solidFill>
                          <a:srgbClr val="000000"/>
                        </a:solidFill>
                        <a:effectLst/>
                        <a:latin typeface="+mj-lt"/>
                      </a:endParaRPr>
                    </a:p>
                  </a:txBody>
                  <a:tcPr marL="0" marR="0" marT="0" marB="0" anchor="b"/>
                </a:tc>
                <a:tc>
                  <a:txBody>
                    <a:bodyPr/>
                    <a:lstStyle/>
                    <a:p>
                      <a:pPr algn="ctr">
                        <a:lnSpc>
                          <a:spcPct val="107000"/>
                        </a:lnSpc>
                        <a:spcAft>
                          <a:spcPts val="0"/>
                        </a:spcAft>
                      </a:pPr>
                      <a:r>
                        <a:rPr lang="en-US" sz="1200">
                          <a:effectLst/>
                          <a:latin typeface="+mj-lt"/>
                        </a:rPr>
                        <a:t>$ 3.520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355087007"/>
                  </a:ext>
                </a:extLst>
              </a:tr>
              <a:tr h="116635">
                <a:tc rowSpan="6">
                  <a:txBody>
                    <a:bodyPr/>
                    <a:lstStyle/>
                    <a:p>
                      <a:pPr algn="ctr"/>
                      <a:r>
                        <a:rPr lang="en-US" sz="1200" kern="1200" dirty="0">
                          <a:latin typeface="+mj-lt"/>
                        </a:rPr>
                        <a:t>ES 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E2s_v3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 vCPU, 16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2,178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1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$ 0.146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algn="ctr">
                        <a:lnSpc>
                          <a:spcPct val="107000"/>
                        </a:lnSpc>
                        <a:spcAft>
                          <a:spcPts val="0"/>
                        </a:spcAft>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algn="ctr">
                        <a:spcAft>
                          <a:spcPts val="0"/>
                        </a:spcAft>
                      </a:pPr>
                      <a:r>
                        <a:rPr lang="en-US" sz="1200">
                          <a:effectLst/>
                          <a:latin typeface="+mj-lt"/>
                        </a:rPr>
                        <a:t>Certified </a:t>
                      </a:r>
                      <a:br>
                        <a:rPr lang="en-US" sz="1200">
                          <a:effectLst/>
                          <a:latin typeface="+mj-lt"/>
                        </a:rPr>
                      </a:br>
                      <a:r>
                        <a:rPr lang="en-US" sz="1200">
                          <a:effectLst/>
                          <a:latin typeface="+mj-lt"/>
                        </a:rPr>
                        <a:t>(Any DB, App)</a:t>
                      </a:r>
                      <a:endParaRPr lang="en-US" sz="1200">
                        <a:solidFill>
                          <a:schemeClr val="tx1"/>
                        </a:solidFill>
                        <a:effectLst/>
                        <a:latin typeface="+mj-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28326786"/>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E4s_v3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4 vCPU, 32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4,355</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2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$ 0.293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131966">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E8s_v3</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8 vCPU, 64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128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8,710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128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4 Gbps</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$ 0.585 </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E16s_v3</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16 vCPU, 128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17,420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32,000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256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8 Gbps</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$ 1.170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Xeon E5-2673 v4 (Broadwell)</a:t>
                      </a:r>
                      <a:br>
                        <a:rPr lang="en-US" sz="1200">
                          <a:effectLst/>
                          <a:latin typeface="+mj-lt"/>
                        </a:rPr>
                      </a:br>
                      <a:r>
                        <a:rPr lang="en-US" sz="1200">
                          <a:effectLst/>
                          <a:latin typeface="+mj-lt"/>
                        </a:rPr>
                        <a:t>3.5Ghz TB</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a:effectLst/>
                          <a:latin typeface="+mj-lt"/>
                        </a:rPr>
                        <a:t>HANA certification in roadmap</a:t>
                      </a:r>
                      <a:br>
                        <a:rPr lang="en-US" sz="1200">
                          <a:effectLst/>
                          <a:latin typeface="+mj-lt"/>
                        </a:rPr>
                      </a:br>
                      <a:r>
                        <a:rPr lang="en-US" sz="1200">
                          <a:effectLst/>
                          <a:latin typeface="+mj-lt"/>
                        </a:rPr>
                        <a:t>App, Any DB certified</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317262893"/>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latin typeface="+mj-lt"/>
                        </a:rPr>
                        <a:t>E32s_v3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512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34,840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64,000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512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a:effectLst/>
                          <a:latin typeface="+mj-lt"/>
                        </a:rPr>
                        <a:t>16 Gbps</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$ 2.341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131966">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latin typeface="+mj-lt"/>
                        </a:rPr>
                        <a:t>E64s_v3</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64 vCPU, 432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864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70,050</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32</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128,000</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1024 MB/sec</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j-lt"/>
                        </a:rPr>
                        <a:t>30 Gbps</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$ 4.412 </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OLTP/OLAP</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r h="116635">
                <a:tc rowSpan="7">
                  <a:txBody>
                    <a:bodyPr/>
                    <a:lstStyle/>
                    <a:p>
                      <a:pPr algn="ctr"/>
                      <a:r>
                        <a:rPr lang="en-US" sz="1200" kern="1200" dirty="0">
                          <a:latin typeface="+mj-lt"/>
                        </a:rPr>
                        <a:t>M</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M32ts</a:t>
                      </a:r>
                      <a:endParaRPr lang="en-US" sz="1200" kern="1200" dirty="0">
                        <a:solidFill>
                          <a:schemeClr val="tx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192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1,000 </a:t>
                      </a:r>
                      <a:r>
                        <a:rPr lang="en-US" sz="1200" kern="1200" err="1">
                          <a:latin typeface="+mj-lt"/>
                        </a:rPr>
                        <a:t>GiB</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33,670</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40,000</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 MB/sec</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8 Gbps</a:t>
                      </a:r>
                      <a:endParaRPr kumimoji="0" lang="en-US" sz="1200" b="0" i="0" u="none" strike="noStrike" kern="1200" cap="none" spc="0" normalizeH="0" baseline="0" noProof="0">
                        <a:ln>
                          <a:noFill/>
                        </a:ln>
                        <a:solidFill>
                          <a:schemeClr val="tx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$ 2.707</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rowSpan="7">
                  <a:txBody>
                    <a:bodyPr/>
                    <a:lstStyle/>
                    <a:p>
                      <a:pPr algn="ctr">
                        <a:lnSpc>
                          <a:spcPct val="107000"/>
                        </a:lnSpc>
                        <a:spcAft>
                          <a:spcPts val="0"/>
                        </a:spcAft>
                      </a:pPr>
                      <a:r>
                        <a:rPr lang="en-US" sz="1200" u="none" strike="noStrike" kern="1200">
                          <a:effectLst/>
                          <a:latin typeface="+mj-lt"/>
                        </a:rPr>
                        <a:t>Intel® </a:t>
                      </a:r>
                      <a:br>
                        <a:rPr lang="en-US" sz="1200" u="none" strike="noStrike" kern="1200">
                          <a:effectLst/>
                          <a:latin typeface="+mj-lt"/>
                        </a:rPr>
                      </a:br>
                      <a:r>
                        <a:rPr lang="en-US" sz="1200" u="none" strike="noStrike" kern="1200">
                          <a:effectLst/>
                          <a:latin typeface="+mj-lt"/>
                        </a:rPr>
                        <a:t>Xeon® </a:t>
                      </a:r>
                      <a:br>
                        <a:rPr lang="en-US" sz="1200" u="none" strike="noStrike" kern="1200">
                          <a:effectLst/>
                          <a:latin typeface="+mj-lt"/>
                        </a:rPr>
                      </a:br>
                      <a:r>
                        <a:rPr lang="en-US" sz="1200" u="none" strike="noStrike" kern="1200">
                          <a:effectLst/>
                          <a:latin typeface="+mj-lt"/>
                        </a:rPr>
                        <a:t>E7-8890 v3 (Haswell)</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7">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HANA,</a:t>
                      </a:r>
                      <a:br>
                        <a:rPr lang="en-US" sz="1200" dirty="0">
                          <a:effectLst/>
                          <a:latin typeface="+mj-lt"/>
                        </a:rPr>
                      </a:br>
                      <a:r>
                        <a:rPr lang="en-US" sz="1200" dirty="0">
                          <a:effectLst/>
                          <a:latin typeface="+mj-lt"/>
                        </a:rPr>
                        <a:t>App, Any DB certified</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038148523"/>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M32ls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32 vCPU, 256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33,300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16</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400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8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$ 2.873</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662276157"/>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M64ls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512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2,000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66,600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$ 5.415</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859064765"/>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M64s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1,024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2,000 GiB</a:t>
                      </a:r>
                      <a:endParaRPr kumimoji="0" lang="en-US" sz="1200" b="0" i="0" u="none" strike="noStrike" kern="1200" cap="none" spc="0" normalizeH="0" baseline="0" noProof="0">
                        <a:ln>
                          <a:noFill/>
                        </a:ln>
                        <a:solidFill>
                          <a:schemeClr val="bg1"/>
                        </a:solidFill>
                        <a:effectLst/>
                        <a:uLnTx/>
                        <a:uFillTx/>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67,315</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$ 6.669 </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239939675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M64ms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64 vCPU, 1,792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2,000 </a:t>
                      </a:r>
                      <a:r>
                        <a:rPr kumimoji="0" lang="en-US" sz="1200" u="none" strike="noStrike" kern="1200" cap="none" spc="0" normalizeH="0" baseline="0" noProof="0" err="1">
                          <a:ln>
                            <a:noFill/>
                          </a:ln>
                          <a:effectLst/>
                          <a:uLnTx/>
                          <a:uFillTx/>
                          <a:latin typeface="+mj-lt"/>
                        </a:rPr>
                        <a:t>GiB</a:t>
                      </a:r>
                      <a:endParaRPr kumimoji="0" lang="en-US" sz="1200" b="0" i="0" u="none" strike="noStrike" kern="1200" cap="none" spc="0" normalizeH="0" baseline="0" noProof="0">
                        <a:ln>
                          <a:noFill/>
                        </a:ln>
                        <a:solidFill>
                          <a:schemeClr val="bg1"/>
                        </a:solidFill>
                        <a:effectLst/>
                        <a:uLnTx/>
                        <a:uFillTx/>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68,930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32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$ 10.337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M128s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128 vCPU, 2,048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4,000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134,630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30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$ 13.338 </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a:latin typeface="+mj-lt"/>
                        </a:rPr>
                        <a:t>M128ms</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128 vCPU, 3,800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j-lt"/>
                        </a:rPr>
                        <a:t>4,000 </a:t>
                      </a:r>
                      <a:r>
                        <a:rPr lang="en-US" sz="1200" kern="1200" dirty="0" err="1">
                          <a:latin typeface="+mj-lt"/>
                        </a:rPr>
                        <a:t>GiB</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j-lt"/>
                        </a:rPr>
                        <a:t>134,630</a:t>
                      </a:r>
                      <a:endParaRPr lang="en-US" sz="1200" kern="1200" dirty="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1,600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30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$ 26.688</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r h="375595">
                <a:tc rowSpan="2">
                  <a:txBody>
                    <a:bodyPr/>
                    <a:lstStyle/>
                    <a:p>
                      <a:pPr algn="ctr"/>
                      <a:r>
                        <a:rPr lang="en-US" sz="1200" kern="1200">
                          <a:latin typeface="+mj-lt"/>
                        </a:rPr>
                        <a:t>M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M208s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208 vCPU, 2,850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7,040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259,950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80,000</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1.000 MB/sec</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a:ln>
                            <a:noFill/>
                          </a:ln>
                          <a:effectLst/>
                          <a:uLnTx/>
                          <a:uFillTx/>
                          <a:latin typeface="+mj-lt"/>
                        </a:rPr>
                        <a:t>16 Gbps</a:t>
                      </a:r>
                      <a:endParaRPr kumimoji="0" lang="en-US" sz="1200" b="0" i="0" u="none" strike="noStrike" kern="1200" cap="none" spc="0" normalizeH="0" baseline="0" noProof="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$ 22.31</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OLTP/OLAP</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2">
                  <a:txBody>
                    <a:bodyPr/>
                    <a:lstStyle/>
                    <a:p>
                      <a:pPr algn="ctr">
                        <a:lnSpc>
                          <a:spcPct val="107000"/>
                        </a:lnSpc>
                        <a:spcAft>
                          <a:spcPts val="0"/>
                        </a:spcAft>
                      </a:pPr>
                      <a:r>
                        <a:rPr lang="sv-SE" sz="1200">
                          <a:effectLst/>
                          <a:latin typeface="+mj-lt"/>
                        </a:rPr>
                        <a:t> Intel® Xeon® Platinum 8180M 2.5GHz (Skylake)</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rowSpan="2">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effectLst/>
                          <a:latin typeface="+mj-lt"/>
                        </a:rPr>
                        <a:t>HANA,</a:t>
                      </a:r>
                      <a:br>
                        <a:rPr lang="en-US" sz="1200" dirty="0">
                          <a:effectLst/>
                          <a:latin typeface="+mj-lt"/>
                        </a:rPr>
                      </a:br>
                      <a:r>
                        <a:rPr lang="en-US" sz="1200" dirty="0">
                          <a:effectLst/>
                          <a:latin typeface="+mj-lt"/>
                        </a:rPr>
                        <a:t>App, Any DB certified</a:t>
                      </a:r>
                      <a:endParaRPr lang="en-US" sz="1200" kern="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84774535"/>
                  </a:ext>
                </a:extLst>
              </a:tr>
              <a:tr h="373408">
                <a:tc vMerge="1">
                  <a:txBody>
                    <a:bodyPr/>
                    <a:lstStyle/>
                    <a:p>
                      <a:pPr algn="ctr"/>
                      <a:endParaRPr lang="en-US" sz="11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M208ms v2</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208 vCPU, 5,700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7,040 </a:t>
                      </a:r>
                      <a:r>
                        <a:rPr lang="en-US" sz="1200" kern="1200" err="1">
                          <a:latin typeface="+mj-lt"/>
                        </a:rPr>
                        <a:t>GiB</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latin typeface="+mj-lt"/>
                        </a:rPr>
                        <a:t>259,950</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r>
                        <a:rPr lang="en-US" sz="1200" kern="1200">
                          <a:latin typeface="+mj-lt"/>
                        </a:rPr>
                        <a:t>64</a:t>
                      </a:r>
                      <a:endParaRPr lang="en-US" sz="1200" kern="1200">
                        <a:solidFill>
                          <a:schemeClr val="bg1"/>
                        </a:solidFill>
                        <a:latin typeface="+mj-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a:effectLst/>
                          <a:latin typeface="+mj-lt"/>
                        </a:rPr>
                        <a:t>80,000</a:t>
                      </a:r>
                      <a:endParaRPr lang="en-US" sz="120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1,000 MB/sec</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j-lt"/>
                        </a:rPr>
                        <a:t>16 Gbps</a:t>
                      </a:r>
                      <a:endParaRPr kumimoji="0" lang="en-US" sz="1200" b="0" i="0" u="none" strike="noStrike" kern="1200" cap="none" spc="0" normalizeH="0" baseline="0" noProof="0" dirty="0">
                        <a:ln>
                          <a:noFill/>
                        </a:ln>
                        <a:solidFill>
                          <a:schemeClr val="bg1"/>
                        </a:solidFill>
                        <a:effectLst/>
                        <a:uLnTx/>
                        <a:uFillTx/>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$ 44.62</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j-lt"/>
                        </a:rPr>
                        <a:t>OLTP/OLAP</a:t>
                      </a:r>
                      <a:endParaRPr lang="en-US" sz="1200" dirty="0">
                        <a:solidFill>
                          <a:schemeClr val="bg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4143921567"/>
                  </a:ext>
                </a:extLst>
              </a:tr>
            </a:tbl>
          </a:graphicData>
        </a:graphic>
      </p:graphicFrame>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sp>
        <p:nvSpPr>
          <p:cNvPr id="5" name="Rectangle 4">
            <a:extLst>
              <a:ext uri="{FF2B5EF4-FFF2-40B4-BE49-F238E27FC236}">
                <a16:creationId xmlns:a16="http://schemas.microsoft.com/office/drawing/2014/main" id="{A9B8CBB6-DA57-4CD8-B79A-4A7B75BC1E80}"/>
              </a:ext>
            </a:extLst>
          </p:cNvPr>
          <p:cNvSpPr/>
          <p:nvPr/>
        </p:nvSpPr>
        <p:spPr bwMode="auto">
          <a:xfrm>
            <a:off x="1721224" y="1039907"/>
            <a:ext cx="1422400" cy="5195711"/>
          </a:xfrm>
          <a:prstGeom prst="rect">
            <a:avLst/>
          </a:prstGeom>
          <a:solidFill>
            <a:srgbClr val="FFFF00">
              <a:alpha val="0"/>
            </a:srgbClr>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781ACDB-F535-4ED9-8796-CA615C90D0A1}"/>
              </a:ext>
            </a:extLst>
          </p:cNvPr>
          <p:cNvSpPr/>
          <p:nvPr/>
        </p:nvSpPr>
        <p:spPr bwMode="auto">
          <a:xfrm>
            <a:off x="3848846" y="1039907"/>
            <a:ext cx="593579" cy="5195711"/>
          </a:xfrm>
          <a:prstGeom prst="rect">
            <a:avLst/>
          </a:prstGeom>
          <a:solidFill>
            <a:srgbClr val="FFFF00">
              <a:alpha val="0"/>
            </a:srgbClr>
          </a:solidFill>
          <a:ln>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graphicFrame>
        <p:nvGraphicFramePr>
          <p:cNvPr id="12" name="Table 11">
            <a:extLst>
              <a:ext uri="{FF2B5EF4-FFF2-40B4-BE49-F238E27FC236}">
                <a16:creationId xmlns:a16="http://schemas.microsoft.com/office/drawing/2014/main" id="{89AEE296-E0D0-4E02-BE3C-75FDAFA64A57}"/>
              </a:ext>
            </a:extLst>
          </p:cNvPr>
          <p:cNvGraphicFramePr>
            <a:graphicFrameLocks noGrp="1"/>
          </p:cNvGraphicFramePr>
          <p:nvPr>
            <p:extLst>
              <p:ext uri="{D42A27DB-BD31-4B8C-83A1-F6EECF244321}">
                <p14:modId xmlns:p14="http://schemas.microsoft.com/office/powerpoint/2010/main" val="3989411198"/>
              </p:ext>
            </p:extLst>
          </p:nvPr>
        </p:nvGraphicFramePr>
        <p:xfrm>
          <a:off x="3269078" y="1776674"/>
          <a:ext cx="8649794" cy="2887547"/>
        </p:xfrm>
        <a:graphic>
          <a:graphicData uri="http://schemas.openxmlformats.org/drawingml/2006/table">
            <a:tbl>
              <a:tblPr firstRow="1" firstCol="1" bandCol="1">
                <a:tableStyleId>{5C22544A-7EE6-4342-B048-85BDC9FD1C3A}</a:tableStyleId>
              </a:tblPr>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Premium Storage Disk Type</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P4</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P6</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P10</a:t>
                      </a:r>
                      <a:endParaRPr lang="en-US" sz="1800" b="0" dirty="0">
                        <a:solidFill>
                          <a:schemeClr val="tx1"/>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marL="0" algn="ctr" defTabSz="914029" rtl="0" eaLnBrk="1" latinLnBrk="0" hangingPunct="1"/>
                      <a:r>
                        <a:rPr lang="en-US" sz="1800" kern="1200" dirty="0">
                          <a:solidFill>
                            <a:schemeClr val="tx1"/>
                          </a:solidFill>
                          <a:latin typeface="+mj-lt"/>
                        </a:rPr>
                        <a:t>P15</a:t>
                      </a:r>
                      <a:endParaRPr lang="en-US" sz="1800" b="0" kern="1200" dirty="0">
                        <a:solidFill>
                          <a:schemeClr val="tx1"/>
                        </a:solidFill>
                        <a:latin typeface="+mj-lt"/>
                        <a:ea typeface="+mn-ea"/>
                        <a:cs typeface="+mn-cs"/>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P20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P30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P40</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P50</a:t>
                      </a:r>
                      <a:endParaRPr lang="en-US" sz="1800" b="0" dirty="0">
                        <a:solidFill>
                          <a:schemeClr val="tx1"/>
                        </a:solidFill>
                        <a:latin typeface="+mj-lt"/>
                      </a:endParaRPr>
                    </a:p>
                  </a:txBody>
                  <a:tcPr marL="23810" marR="23810" marT="23810" marB="23810" anchor="ct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Disk size</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32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64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128 GB</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256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512 GB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1024 GB </a:t>
                      </a:r>
                    </a:p>
                    <a:p>
                      <a:pPr algn="ctr"/>
                      <a:r>
                        <a:rPr lang="en-US" sz="1800" dirty="0">
                          <a:solidFill>
                            <a:sysClr val="windowText" lastClr="000000"/>
                          </a:solidFill>
                          <a:latin typeface="+mj-lt"/>
                        </a:rPr>
                        <a:t>(1 TB)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2048 GB </a:t>
                      </a:r>
                    </a:p>
                    <a:p>
                      <a:pPr algn="ctr"/>
                      <a:r>
                        <a:rPr lang="en-US" sz="1800" dirty="0">
                          <a:solidFill>
                            <a:sysClr val="windowText" lastClr="000000"/>
                          </a:solidFill>
                          <a:latin typeface="+mj-lt"/>
                        </a:rPr>
                        <a:t>(2 TB)</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4096 GB</a:t>
                      </a:r>
                    </a:p>
                    <a:p>
                      <a:pPr algn="ctr"/>
                      <a:r>
                        <a:rPr lang="en-US" sz="1800" dirty="0">
                          <a:solidFill>
                            <a:sysClr val="windowText" lastClr="000000"/>
                          </a:solidFill>
                          <a:latin typeface="+mj-lt"/>
                        </a:rPr>
                        <a:t>(4 TB)</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IOPS per disk</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120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240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500</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1100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2,300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7,500</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7,500</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800" dirty="0">
                          <a:solidFill>
                            <a:schemeClr val="tx1"/>
                          </a:solidFill>
                          <a:latin typeface="+mj-lt"/>
                        </a:rPr>
                        <a:t>Throughput </a:t>
                      </a:r>
                    </a:p>
                    <a:p>
                      <a:pPr algn="ctr"/>
                      <a:r>
                        <a:rPr lang="en-US" sz="1800" dirty="0">
                          <a:solidFill>
                            <a:schemeClr val="tx1"/>
                          </a:solidFill>
                          <a:latin typeface="+mj-lt"/>
                        </a:rPr>
                        <a:t>per disk</a:t>
                      </a:r>
                      <a:endParaRPr lang="en-US" sz="1800" b="0" dirty="0">
                        <a:solidFill>
                          <a:schemeClr val="tx1"/>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100 MB/s</a:t>
                      </a:r>
                      <a:endParaRPr lang="en-US" sz="1800" b="0" dirty="0">
                        <a:solidFill>
                          <a:sysClr val="windowText" lastClr="000000"/>
                        </a:solidFill>
                        <a:latin typeface="+mj-lt"/>
                      </a:endParaRPr>
                    </a:p>
                  </a:txBody>
                  <a:tcPr marL="23810" marR="23810" marT="23810" marB="23810" anchor="ct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800" dirty="0">
                          <a:solidFill>
                            <a:sysClr val="windowText" lastClr="000000"/>
                          </a:solidFill>
                          <a:latin typeface="+mj-lt"/>
                        </a:rPr>
                        <a:t>125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150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200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250 MB/s</a:t>
                      </a:r>
                      <a:endParaRPr lang="en-US" sz="1800" b="0" dirty="0">
                        <a:solidFill>
                          <a:sysClr val="windowText" lastClr="000000"/>
                        </a:solidFill>
                        <a:latin typeface="+mj-lt"/>
                      </a:endParaRPr>
                    </a:p>
                  </a:txBody>
                  <a:tcPr marL="23810" marR="23810" marT="23810" marB="23810" anchor="ct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800" dirty="0">
                          <a:solidFill>
                            <a:sysClr val="windowText" lastClr="000000"/>
                          </a:solidFill>
                          <a:latin typeface="+mj-lt"/>
                        </a:rPr>
                        <a:t>250 MB/s</a:t>
                      </a:r>
                      <a:endParaRPr lang="en-US" sz="1800" b="0" dirty="0">
                        <a:solidFill>
                          <a:sysClr val="windowText" lastClr="000000"/>
                        </a:solidFill>
                        <a:latin typeface="+mj-lt"/>
                      </a:endParaRPr>
                    </a:p>
                  </a:txBody>
                  <a:tcPr marL="23810" marR="23810" marT="23810" marB="23810" anchor="ctr"/>
                </a:tc>
                <a:extLst>
                  <a:ext uri="{0D108BD9-81ED-4DB2-BD59-A6C34878D82A}">
                    <a16:rowId xmlns:a16="http://schemas.microsoft.com/office/drawing/2014/main" val="822101627"/>
                  </a:ext>
                </a:extLst>
              </a:tr>
            </a:tbl>
          </a:graphicData>
        </a:graphic>
      </p:graphicFrame>
      <p:pic>
        <p:nvPicPr>
          <p:cNvPr id="13" name="Picture 12">
            <a:extLst>
              <a:ext uri="{FF2B5EF4-FFF2-40B4-BE49-F238E27FC236}">
                <a16:creationId xmlns:a16="http://schemas.microsoft.com/office/drawing/2014/main" id="{B224AD8A-0787-4236-AA81-BC47A4FCA722}"/>
              </a:ext>
            </a:extLst>
          </p:cNvPr>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4 TB blob/disk size</a:t>
            </a:r>
          </a:p>
          <a:p>
            <a:pPr marL="224097" indent="-224097" defTabSz="896386">
              <a:spcBef>
                <a:spcPts val="980"/>
              </a:spcBef>
              <a:defRPr/>
            </a:pPr>
            <a:r>
              <a:rPr lang="en-US" sz="1400" dirty="0">
                <a:latin typeface="+mj-lt"/>
              </a:rPr>
              <a:t>Stripe up to 64 disks for a total of 256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 and DR across Regions</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2927445" y="1139711"/>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EA2B9BFD-EA47-43F9-BF90-230E211D9643}"/>
              </a:ext>
            </a:extLst>
          </p:cNvPr>
          <p:cNvSpPr/>
          <p:nvPr/>
        </p:nvSpPr>
        <p:spPr bwMode="auto">
          <a:xfrm>
            <a:off x="8705621" y="1139712"/>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0D82A856-D3D5-4E07-9624-8545B61E9ECC}"/>
              </a:ext>
            </a:extLst>
          </p:cNvPr>
          <p:cNvSpPr/>
          <p:nvPr/>
        </p:nvSpPr>
        <p:spPr bwMode="auto">
          <a:xfrm>
            <a:off x="3084393" y="15763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0FCCB11-8D5B-42E3-B3A1-9E3F85B275D3}"/>
              </a:ext>
            </a:extLst>
          </p:cNvPr>
          <p:cNvSpPr/>
          <p:nvPr/>
        </p:nvSpPr>
        <p:spPr bwMode="auto">
          <a:xfrm>
            <a:off x="3088739" y="4139429"/>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261814" y="18083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a:t>
            </a:r>
            <a:r>
              <a:rPr kumimoji="0" lang="en-US" sz="11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AlwaysOn</a:t>
            </a:r>
            <a:b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1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2"/>
          <a:srcRect r="5260" b="24083"/>
          <a:stretch/>
        </p:blipFill>
        <p:spPr>
          <a:xfrm>
            <a:off x="3520981" y="1903826"/>
            <a:ext cx="491600" cy="413895"/>
          </a:xfrm>
          <a:prstGeom prst="rect">
            <a:avLst/>
          </a:prstGeom>
          <a:effectLst>
            <a:glow rad="101600">
              <a:srgbClr val="FFFF00">
                <a:alpha val="60000"/>
              </a:srgbClr>
            </a:glow>
          </a:effectLst>
        </p:spPr>
      </p:pic>
      <p:pic>
        <p:nvPicPr>
          <p:cNvPr id="19" name="Picture 18">
            <a:extLst>
              <a:ext uri="{FF2B5EF4-FFF2-40B4-BE49-F238E27FC236}">
                <a16:creationId xmlns:a16="http://schemas.microsoft.com/office/drawing/2014/main" id="{A9020209-DB04-41B2-829E-6FFDFE70C9AD}"/>
              </a:ext>
            </a:extLst>
          </p:cNvPr>
          <p:cNvPicPr>
            <a:picLocks noChangeAspect="1"/>
          </p:cNvPicPr>
          <p:nvPr/>
        </p:nvPicPr>
        <p:blipFill rotWithShape="1">
          <a:blip r:embed="rId2"/>
          <a:srcRect r="5260" b="24083"/>
          <a:stretch/>
        </p:blipFill>
        <p:spPr>
          <a:xfrm>
            <a:off x="4690139" y="1903825"/>
            <a:ext cx="491600" cy="413895"/>
          </a:xfrm>
          <a:prstGeom prst="rect">
            <a:avLst/>
          </a:prstGeom>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19" idx="1"/>
          </p:cNvCxnSpPr>
          <p:nvPr/>
        </p:nvCxnSpPr>
        <p:spPr>
          <a:xfrm flipV="1">
            <a:off x="4012581" y="21107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8FFE969-81B9-41BB-9015-9883B30CDB4E}"/>
              </a:ext>
            </a:extLst>
          </p:cNvPr>
          <p:cNvSpPr/>
          <p:nvPr/>
        </p:nvSpPr>
        <p:spPr bwMode="auto">
          <a:xfrm>
            <a:off x="3091217" y="28759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261089-4E9C-455F-AB3E-BC84867C2D8D}"/>
              </a:ext>
            </a:extLst>
          </p:cNvPr>
          <p:cNvSpPr/>
          <p:nvPr/>
        </p:nvSpPr>
        <p:spPr bwMode="auto">
          <a:xfrm>
            <a:off x="3268638" y="31079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2"/>
          <a:srcRect r="5260" b="24083"/>
          <a:stretch/>
        </p:blipFill>
        <p:spPr>
          <a:xfrm>
            <a:off x="3527805" y="3203426"/>
            <a:ext cx="491600" cy="413895"/>
          </a:xfrm>
          <a:prstGeom prst="rect">
            <a:avLst/>
          </a:prstGeom>
          <a:effectLst>
            <a:glow rad="101600">
              <a:srgbClr val="FFFF00">
                <a:alpha val="60000"/>
              </a:srgbClr>
            </a:glow>
          </a:effectLst>
        </p:spPr>
      </p:pic>
      <p:pic>
        <p:nvPicPr>
          <p:cNvPr id="27" name="Picture 26">
            <a:extLst>
              <a:ext uri="{FF2B5EF4-FFF2-40B4-BE49-F238E27FC236}">
                <a16:creationId xmlns:a16="http://schemas.microsoft.com/office/drawing/2014/main" id="{A5D3D7DE-53D8-44E4-9C23-32B1D8996E70}"/>
              </a:ext>
            </a:extLst>
          </p:cNvPr>
          <p:cNvPicPr>
            <a:picLocks noChangeAspect="1"/>
          </p:cNvPicPr>
          <p:nvPr/>
        </p:nvPicPr>
        <p:blipFill rotWithShape="1">
          <a:blip r:embed="rId2"/>
          <a:srcRect r="5260" b="24083"/>
          <a:stretch/>
        </p:blipFill>
        <p:spPr>
          <a:xfrm>
            <a:off x="4696963" y="3203425"/>
            <a:ext cx="491600" cy="413895"/>
          </a:xfrm>
          <a:prstGeom prst="rect">
            <a:avLst/>
          </a:prstGeom>
        </p:spPr>
      </p:pic>
      <p:sp>
        <p:nvSpPr>
          <p:cNvPr id="30" name="Rectangle 29">
            <a:extLst>
              <a:ext uri="{FF2B5EF4-FFF2-40B4-BE49-F238E27FC236}">
                <a16:creationId xmlns:a16="http://schemas.microsoft.com/office/drawing/2014/main" id="{0883FC89-113C-4B37-91DA-3D3FE93457C3}"/>
              </a:ext>
            </a:extLst>
          </p:cNvPr>
          <p:cNvSpPr/>
          <p:nvPr/>
        </p:nvSpPr>
        <p:spPr bwMode="auto">
          <a:xfrm>
            <a:off x="3268638" y="440327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2"/>
          <a:srcRect r="5260" b="24083"/>
          <a:stretch/>
        </p:blipFill>
        <p:spPr>
          <a:xfrm>
            <a:off x="3527805" y="4498768"/>
            <a:ext cx="491600" cy="413895"/>
          </a:xfrm>
          <a:prstGeom prst="rect">
            <a:avLst/>
          </a:prstGeom>
          <a:effectLst>
            <a:glow rad="101600">
              <a:srgbClr val="FFFF00">
                <a:alpha val="60000"/>
              </a:srgbClr>
            </a:glow>
          </a:effectLst>
        </p:spPr>
      </p:pic>
      <p:pic>
        <p:nvPicPr>
          <p:cNvPr id="32" name="Picture 31">
            <a:extLst>
              <a:ext uri="{FF2B5EF4-FFF2-40B4-BE49-F238E27FC236}">
                <a16:creationId xmlns:a16="http://schemas.microsoft.com/office/drawing/2014/main" id="{7BE5CC2F-8189-4F89-9867-31500F3CBA87}"/>
              </a:ext>
            </a:extLst>
          </p:cNvPr>
          <p:cNvPicPr>
            <a:picLocks noChangeAspect="1"/>
          </p:cNvPicPr>
          <p:nvPr/>
        </p:nvPicPr>
        <p:blipFill rotWithShape="1">
          <a:blip r:embed="rId2"/>
          <a:srcRect r="5260" b="24083"/>
          <a:stretch/>
        </p:blipFill>
        <p:spPr>
          <a:xfrm>
            <a:off x="4696963" y="4498767"/>
            <a:ext cx="491600" cy="413895"/>
          </a:xfrm>
          <a:prstGeom prst="rect">
            <a:avLst/>
          </a:prstGeom>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32" idx="1"/>
          </p:cNvCxnSpPr>
          <p:nvPr/>
        </p:nvCxnSpPr>
        <p:spPr>
          <a:xfrm flipV="1">
            <a:off x="4019405" y="4705715"/>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3"/>
          <a:stretch>
            <a:fillRect/>
          </a:stretch>
        </p:blipFill>
        <p:spPr>
          <a:xfrm>
            <a:off x="4236324" y="1841884"/>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3"/>
          <a:stretch>
            <a:fillRect/>
          </a:stretch>
        </p:blipFill>
        <p:spPr>
          <a:xfrm>
            <a:off x="4224809" y="3141484"/>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268638" y="5704767"/>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2"/>
          <a:srcRect r="5260" b="24083"/>
          <a:stretch/>
        </p:blipFill>
        <p:spPr>
          <a:xfrm>
            <a:off x="3527805" y="5800262"/>
            <a:ext cx="491600" cy="413895"/>
          </a:xfrm>
          <a:prstGeom prst="rect">
            <a:avLst/>
          </a:prstGeom>
          <a:effectLst>
            <a:glow rad="101600">
              <a:srgbClr val="FFFF00">
                <a:alpha val="60000"/>
              </a:srgbClr>
            </a:glow>
          </a:effectLst>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2"/>
          <a:srcRect r="5260" b="24083"/>
          <a:stretch/>
        </p:blipFill>
        <p:spPr>
          <a:xfrm>
            <a:off x="4696963" y="5800261"/>
            <a:ext cx="491600" cy="413895"/>
          </a:xfrm>
          <a:prstGeom prst="rect">
            <a:avLst/>
          </a:prstGeom>
          <a:effectLst>
            <a:glow rad="101600">
              <a:srgbClr val="FFFF00">
                <a:alpha val="60000"/>
              </a:srgbClr>
            </a:glow>
          </a:effectLst>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2"/>
          <a:srcRect r="5260" b="24083"/>
          <a:stretch/>
        </p:blipFill>
        <p:spPr>
          <a:xfrm>
            <a:off x="4107692" y="5792861"/>
            <a:ext cx="491600" cy="413895"/>
          </a:xfrm>
          <a:prstGeom prst="rect">
            <a:avLst/>
          </a:prstGeom>
          <a:effectLst>
            <a:glow rad="101600">
              <a:srgbClr val="FFFF00">
                <a:alpha val="60000"/>
              </a:srgbClr>
            </a:glow>
          </a:effectLst>
        </p:spPr>
      </p:pic>
      <p:sp>
        <p:nvSpPr>
          <p:cNvPr id="52" name="Arrow: Right 51">
            <a:extLst>
              <a:ext uri="{FF2B5EF4-FFF2-40B4-BE49-F238E27FC236}">
                <a16:creationId xmlns:a16="http://schemas.microsoft.com/office/drawing/2014/main" id="{9FDEE04E-1852-4FA3-AE4F-7B7D740D7830}"/>
              </a:ext>
            </a:extLst>
          </p:cNvPr>
          <p:cNvSpPr/>
          <p:nvPr/>
        </p:nvSpPr>
        <p:spPr bwMode="auto">
          <a:xfrm>
            <a:off x="5922986" y="1751709"/>
            <a:ext cx="2726845"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SQL Server </a:t>
            </a: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AlwaysOn</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(Async)</a:t>
            </a:r>
          </a:p>
        </p:txBody>
      </p:sp>
      <p:sp>
        <p:nvSpPr>
          <p:cNvPr id="53" name="Arrow: Right 52">
            <a:extLst>
              <a:ext uri="{FF2B5EF4-FFF2-40B4-BE49-F238E27FC236}">
                <a16:creationId xmlns:a16="http://schemas.microsoft.com/office/drawing/2014/main" id="{CC23AAEE-ACCD-4583-9B22-B9D645FC7595}"/>
              </a:ext>
            </a:extLst>
          </p:cNvPr>
          <p:cNvSpPr/>
          <p:nvPr/>
        </p:nvSpPr>
        <p:spPr bwMode="auto">
          <a:xfrm>
            <a:off x="5922986" y="3051308"/>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sp>
        <p:nvSpPr>
          <p:cNvPr id="54" name="Arrow: Right 53">
            <a:extLst>
              <a:ext uri="{FF2B5EF4-FFF2-40B4-BE49-F238E27FC236}">
                <a16:creationId xmlns:a16="http://schemas.microsoft.com/office/drawing/2014/main" id="{4C99BC39-59A8-4E1D-A363-777FEF877CBA}"/>
              </a:ext>
            </a:extLst>
          </p:cNvPr>
          <p:cNvSpPr/>
          <p:nvPr/>
        </p:nvSpPr>
        <p:spPr bwMode="auto">
          <a:xfrm>
            <a:off x="5936769" y="4354903"/>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sp>
        <p:nvSpPr>
          <p:cNvPr id="55" name="Arrow: Right 54">
            <a:extLst>
              <a:ext uri="{FF2B5EF4-FFF2-40B4-BE49-F238E27FC236}">
                <a16:creationId xmlns:a16="http://schemas.microsoft.com/office/drawing/2014/main" id="{C7781FA0-8907-4727-921D-811B9F7623BF}"/>
              </a:ext>
            </a:extLst>
          </p:cNvPr>
          <p:cNvSpPr/>
          <p:nvPr/>
        </p:nvSpPr>
        <p:spPr bwMode="auto">
          <a:xfrm>
            <a:off x="5936769" y="5654502"/>
            <a:ext cx="973683" cy="71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Replication</a:t>
            </a:r>
          </a:p>
        </p:txBody>
      </p:sp>
      <p:pic>
        <p:nvPicPr>
          <p:cNvPr id="56" name="Picture 55">
            <a:extLst>
              <a:ext uri="{FF2B5EF4-FFF2-40B4-BE49-F238E27FC236}">
                <a16:creationId xmlns:a16="http://schemas.microsoft.com/office/drawing/2014/main" id="{EAADFE58-8A0E-4546-A947-5A82EBF5920C}"/>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039479" y="3210897"/>
            <a:ext cx="442904" cy="442904"/>
          </a:xfrm>
          <a:prstGeom prst="rect">
            <a:avLst/>
          </a:prstGeom>
        </p:spPr>
      </p:pic>
      <p:pic>
        <p:nvPicPr>
          <p:cNvPr id="57" name="Picture 56">
            <a:extLst>
              <a:ext uri="{FF2B5EF4-FFF2-40B4-BE49-F238E27FC236}">
                <a16:creationId xmlns:a16="http://schemas.microsoft.com/office/drawing/2014/main" id="{7F8FA3AB-9E5C-4558-BD18-D0B146CD3C7D}"/>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039479" y="4509705"/>
            <a:ext cx="442904" cy="442904"/>
          </a:xfrm>
          <a:prstGeom prst="rect">
            <a:avLst/>
          </a:prstGeom>
        </p:spPr>
      </p:pic>
      <p:pic>
        <p:nvPicPr>
          <p:cNvPr id="58" name="Picture 57">
            <a:extLst>
              <a:ext uri="{FF2B5EF4-FFF2-40B4-BE49-F238E27FC236}">
                <a16:creationId xmlns:a16="http://schemas.microsoft.com/office/drawing/2014/main" id="{01353BED-E93F-4251-822D-F3DEC3792654}"/>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7005774" y="5792861"/>
            <a:ext cx="442904" cy="442904"/>
          </a:xfrm>
          <a:prstGeom prst="rect">
            <a:avLst/>
          </a:prstGeom>
        </p:spPr>
      </p:pic>
      <p:sp>
        <p:nvSpPr>
          <p:cNvPr id="65" name="Rectangle 64">
            <a:extLst>
              <a:ext uri="{FF2B5EF4-FFF2-40B4-BE49-F238E27FC236}">
                <a16:creationId xmlns:a16="http://schemas.microsoft.com/office/drawing/2014/main" id="{D4B16144-799D-4DC4-99A0-AAFAB4C6C4AF}"/>
              </a:ext>
            </a:extLst>
          </p:cNvPr>
          <p:cNvSpPr/>
          <p:nvPr/>
        </p:nvSpPr>
        <p:spPr bwMode="auto">
          <a:xfrm>
            <a:off x="8846226" y="15763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7F9929D-5CAB-4053-BAB0-EBCF63E4218C}"/>
              </a:ext>
            </a:extLst>
          </p:cNvPr>
          <p:cNvSpPr/>
          <p:nvPr/>
        </p:nvSpPr>
        <p:spPr bwMode="auto">
          <a:xfrm>
            <a:off x="8850572" y="413943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931F77CC-07C2-4D96-97DE-8148458636E5}"/>
              </a:ext>
            </a:extLst>
          </p:cNvPr>
          <p:cNvSpPr/>
          <p:nvPr/>
        </p:nvSpPr>
        <p:spPr bwMode="auto">
          <a:xfrm>
            <a:off x="9023647" y="18083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2"/>
          <a:srcRect r="5260" b="24083"/>
          <a:stretch/>
        </p:blipFill>
        <p:spPr>
          <a:xfrm>
            <a:off x="9282814" y="1903827"/>
            <a:ext cx="491600" cy="413895"/>
          </a:xfrm>
          <a:prstGeom prst="rect">
            <a:avLst/>
          </a:prstGeom>
        </p:spPr>
      </p:pic>
      <p:sp>
        <p:nvSpPr>
          <p:cNvPr id="72" name="Rectangle 71">
            <a:extLst>
              <a:ext uri="{FF2B5EF4-FFF2-40B4-BE49-F238E27FC236}">
                <a16:creationId xmlns:a16="http://schemas.microsoft.com/office/drawing/2014/main" id="{DF606096-908E-4B55-ACE7-A89145A50C40}"/>
              </a:ext>
            </a:extLst>
          </p:cNvPr>
          <p:cNvSpPr/>
          <p:nvPr/>
        </p:nvSpPr>
        <p:spPr bwMode="auto">
          <a:xfrm>
            <a:off x="8853050" y="28759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7957E21A-6C22-4B8D-86E5-BAD84286C247}"/>
              </a:ext>
            </a:extLst>
          </p:cNvPr>
          <p:cNvSpPr/>
          <p:nvPr/>
        </p:nvSpPr>
        <p:spPr bwMode="auto">
          <a:xfrm>
            <a:off x="9030471" y="31079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2">
            <a:lum bright="70000" contrast="-70000"/>
          </a:blip>
          <a:srcRect r="5260" b="24083"/>
          <a:stretch/>
        </p:blipFill>
        <p:spPr>
          <a:xfrm>
            <a:off x="9289638" y="3203427"/>
            <a:ext cx="491600" cy="413895"/>
          </a:xfrm>
          <a:prstGeom prst="rect">
            <a:avLst/>
          </a:prstGeom>
        </p:spPr>
      </p:pic>
      <p:pic>
        <p:nvPicPr>
          <p:cNvPr id="75" name="Picture 74">
            <a:extLst>
              <a:ext uri="{FF2B5EF4-FFF2-40B4-BE49-F238E27FC236}">
                <a16:creationId xmlns:a16="http://schemas.microsoft.com/office/drawing/2014/main" id="{BCA98540-EF8F-46D9-85C9-604330860F98}"/>
              </a:ext>
            </a:extLst>
          </p:cNvPr>
          <p:cNvPicPr>
            <a:picLocks noChangeAspect="1"/>
          </p:cNvPicPr>
          <p:nvPr/>
        </p:nvPicPr>
        <p:blipFill rotWithShape="1">
          <a:blip r:embed="rId2">
            <a:lum bright="70000" contrast="-70000"/>
          </a:blip>
          <a:srcRect r="5260" b="24083"/>
          <a:stretch/>
        </p:blipFill>
        <p:spPr>
          <a:xfrm>
            <a:off x="10458796" y="3203426"/>
            <a:ext cx="491600" cy="413895"/>
          </a:xfrm>
          <a:prstGeom prst="rect">
            <a:avLst/>
          </a:prstGeom>
        </p:spPr>
      </p:pic>
      <p:sp>
        <p:nvSpPr>
          <p:cNvPr id="78" name="Rectangle 77">
            <a:extLst>
              <a:ext uri="{FF2B5EF4-FFF2-40B4-BE49-F238E27FC236}">
                <a16:creationId xmlns:a16="http://schemas.microsoft.com/office/drawing/2014/main" id="{547160EA-3E2D-4C10-8A43-68940FE60F8A}"/>
              </a:ext>
            </a:extLst>
          </p:cNvPr>
          <p:cNvSpPr/>
          <p:nvPr/>
        </p:nvSpPr>
        <p:spPr bwMode="auto">
          <a:xfrm>
            <a:off x="9030471" y="440327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2">
            <a:lum bright="70000" contrast="-70000"/>
          </a:blip>
          <a:srcRect r="5260" b="24083"/>
          <a:stretch/>
        </p:blipFill>
        <p:spPr>
          <a:xfrm>
            <a:off x="9289638" y="4498769"/>
            <a:ext cx="491600" cy="413895"/>
          </a:xfrm>
          <a:prstGeom prst="rect">
            <a:avLst/>
          </a:prstGeom>
        </p:spPr>
      </p:pic>
      <p:pic>
        <p:nvPicPr>
          <p:cNvPr id="80" name="Picture 79">
            <a:extLst>
              <a:ext uri="{FF2B5EF4-FFF2-40B4-BE49-F238E27FC236}">
                <a16:creationId xmlns:a16="http://schemas.microsoft.com/office/drawing/2014/main" id="{C4FA99F2-1E63-4A55-AAE0-4320FC08DE44}"/>
              </a:ext>
            </a:extLst>
          </p:cNvPr>
          <p:cNvPicPr>
            <a:picLocks noChangeAspect="1"/>
          </p:cNvPicPr>
          <p:nvPr/>
        </p:nvPicPr>
        <p:blipFill rotWithShape="1">
          <a:blip r:embed="rId2">
            <a:lum bright="70000" contrast="-70000"/>
          </a:blip>
          <a:srcRect r="5260" b="24083"/>
          <a:stretch/>
        </p:blipFill>
        <p:spPr>
          <a:xfrm>
            <a:off x="10458796" y="4498768"/>
            <a:ext cx="491600" cy="413895"/>
          </a:xfrm>
          <a:prstGeom prst="rect">
            <a:avLst/>
          </a:prstGeom>
        </p:spPr>
      </p:pic>
      <p:cxnSp>
        <p:nvCxnSpPr>
          <p:cNvPr id="81" name="Straight Arrow Connector 80">
            <a:extLst>
              <a:ext uri="{FF2B5EF4-FFF2-40B4-BE49-F238E27FC236}">
                <a16:creationId xmlns:a16="http://schemas.microsoft.com/office/drawing/2014/main" id="{D7DCA7C1-B709-48D5-9EBD-B345ECF80BD5}"/>
              </a:ext>
            </a:extLst>
          </p:cNvPr>
          <p:cNvCxnSpPr>
            <a:cxnSpLocks/>
            <a:stCxn id="79" idx="3"/>
            <a:endCxn id="80" idx="1"/>
          </p:cNvCxnSpPr>
          <p:nvPr/>
        </p:nvCxnSpPr>
        <p:spPr>
          <a:xfrm flipV="1">
            <a:off x="9781238" y="4705716"/>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4153896C-8A6D-48A7-AED8-80B823AD057D}"/>
              </a:ext>
            </a:extLst>
          </p:cNvPr>
          <p:cNvPicPr>
            <a:picLocks noChangeAspect="1"/>
          </p:cNvPicPr>
          <p:nvPr/>
        </p:nvPicPr>
        <p:blipFill>
          <a:blip r:embed="rId3">
            <a:lum bright="70000" contrast="-70000"/>
          </a:blip>
          <a:stretch>
            <a:fillRect/>
          </a:stretch>
        </p:blipFill>
        <p:spPr>
          <a:xfrm>
            <a:off x="9986642" y="3141485"/>
            <a:ext cx="243719" cy="235337"/>
          </a:xfrm>
          <a:prstGeom prst="rect">
            <a:avLst/>
          </a:prstGeom>
        </p:spPr>
      </p:pic>
      <p:sp>
        <p:nvSpPr>
          <p:cNvPr id="87" name="Rectangle 86">
            <a:extLst>
              <a:ext uri="{FF2B5EF4-FFF2-40B4-BE49-F238E27FC236}">
                <a16:creationId xmlns:a16="http://schemas.microsoft.com/office/drawing/2014/main" id="{5B3BE675-2DC9-4E4A-B2CE-46E2D0F10864}"/>
              </a:ext>
            </a:extLst>
          </p:cNvPr>
          <p:cNvSpPr/>
          <p:nvPr/>
        </p:nvSpPr>
        <p:spPr bwMode="auto">
          <a:xfrm>
            <a:off x="9030471" y="5704768"/>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2">
            <a:lum bright="70000" contrast="-70000"/>
          </a:blip>
          <a:srcRect r="5260" b="24083"/>
          <a:stretch/>
        </p:blipFill>
        <p:spPr>
          <a:xfrm>
            <a:off x="9289638" y="5800263"/>
            <a:ext cx="491600" cy="413895"/>
          </a:xfrm>
          <a:prstGeom prst="rect">
            <a:avLst/>
          </a:prstGeom>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2">
            <a:lum bright="70000" contrast="-70000"/>
          </a:blip>
          <a:srcRect r="5260" b="24083"/>
          <a:stretch/>
        </p:blipFill>
        <p:spPr>
          <a:xfrm>
            <a:off x="10458796" y="5800262"/>
            <a:ext cx="491600" cy="413895"/>
          </a:xfrm>
          <a:prstGeom prst="rect">
            <a:avLst/>
          </a:prstGeom>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2">
            <a:lum bright="70000" contrast="-70000"/>
          </a:blip>
          <a:srcRect r="5260" b="24083"/>
          <a:stretch/>
        </p:blipFill>
        <p:spPr>
          <a:xfrm>
            <a:off x="9869525" y="5792862"/>
            <a:ext cx="491600" cy="413895"/>
          </a:xfrm>
          <a:prstGeom prst="rect">
            <a:avLst/>
          </a:prstGeom>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Server Database layer (=SPOF)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sp>
        <p:nvSpPr>
          <p:cNvPr id="95" name="TextBox 94">
            <a:extLst>
              <a:ext uri="{FF2B5EF4-FFF2-40B4-BE49-F238E27FC236}">
                <a16:creationId xmlns:a16="http://schemas.microsoft.com/office/drawing/2014/main" id="{C5AF027F-1BB7-4DAE-9710-55C05FC125CF}"/>
              </a:ext>
            </a:extLst>
          </p:cNvPr>
          <p:cNvSpPr txBox="1"/>
          <p:nvPr/>
        </p:nvSpPr>
        <p:spPr>
          <a:xfrm>
            <a:off x="3350242" y="1139711"/>
            <a:ext cx="20958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Primary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6342AE3B-4C20-4E35-9600-5703FF5545DE}"/>
              </a:ext>
            </a:extLst>
          </p:cNvPr>
          <p:cNvSpPr txBox="1"/>
          <p:nvPr/>
        </p:nvSpPr>
        <p:spPr>
          <a:xfrm>
            <a:off x="8982702" y="1181041"/>
            <a:ext cx="23678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Secondary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3A6687C0-F145-4408-B497-00C6D06C14FE}"/>
              </a:ext>
            </a:extLst>
          </p:cNvPr>
          <p:cNvSpPr txBox="1"/>
          <p:nvPr/>
        </p:nvSpPr>
        <p:spPr>
          <a:xfrm>
            <a:off x="6198222" y="2761135"/>
            <a:ext cx="2095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light"/>
                <a:ea typeface="+mn-ea"/>
                <a:cs typeface="+mn-cs"/>
              </a:rPr>
              <a:t>Blob storage for ASR</a:t>
            </a: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27" idx="1"/>
          </p:cNvCxnSpPr>
          <p:nvPr/>
        </p:nvCxnSpPr>
        <p:spPr>
          <a:xfrm flipV="1">
            <a:off x="4019405" y="34103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66A4934-06FF-4F04-836D-EC62D3DA693E}"/>
              </a:ext>
            </a:extLst>
          </p:cNvPr>
          <p:cNvCxnSpPr>
            <a:cxnSpLocks/>
            <a:stCxn id="74" idx="3"/>
            <a:endCxn id="75" idx="1"/>
          </p:cNvCxnSpPr>
          <p:nvPr/>
        </p:nvCxnSpPr>
        <p:spPr>
          <a:xfrm flipV="1">
            <a:off x="9781238" y="3410374"/>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27E1EA65-FBDB-4B13-B370-39FC93174C0F}"/>
              </a:ext>
            </a:extLst>
          </p:cNvPr>
          <p:cNvSpPr/>
          <p:nvPr/>
        </p:nvSpPr>
        <p:spPr bwMode="auto">
          <a:xfrm>
            <a:off x="3095564" y="546380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BE7D740-C332-48E1-83E2-B662AA0E6D9B}"/>
              </a:ext>
            </a:extLst>
          </p:cNvPr>
          <p:cNvSpPr/>
          <p:nvPr/>
        </p:nvSpPr>
        <p:spPr bwMode="auto">
          <a:xfrm>
            <a:off x="8857397" y="5463801"/>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AB37B437-FDEA-4D2A-9788-2067DACAA5DA}"/>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AF040D8-2665-4DB9-B3BB-E86D61925B3B}"/>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55475A-052D-41BC-9907-CDD02A0AA0EB}"/>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2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3562066" y="1132887"/>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1 (Active)</a:t>
            </a:r>
          </a:p>
        </p:txBody>
      </p:sp>
      <p:sp>
        <p:nvSpPr>
          <p:cNvPr id="5" name="Rectangle 4">
            <a:extLst>
              <a:ext uri="{FF2B5EF4-FFF2-40B4-BE49-F238E27FC236}">
                <a16:creationId xmlns:a16="http://schemas.microsoft.com/office/drawing/2014/main" id="{EA2B9BFD-EA47-43F9-BF90-230E211D9643}"/>
              </a:ext>
            </a:extLst>
          </p:cNvPr>
          <p:cNvSpPr/>
          <p:nvPr/>
        </p:nvSpPr>
        <p:spPr bwMode="auto">
          <a:xfrm>
            <a:off x="7377443" y="1132888"/>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2</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896435" y="1801507"/>
            <a:ext cx="5989499"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SQL Server </a:t>
            </a:r>
            <a:r>
              <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AlwaysOn</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2"/>
          <a:srcRect r="5260" b="24083"/>
          <a:stretch/>
        </p:blipFill>
        <p:spPr>
          <a:xfrm>
            <a:off x="4729905" y="1934712"/>
            <a:ext cx="491600" cy="413895"/>
          </a:xfrm>
          <a:prstGeom prst="rect">
            <a:avLst/>
          </a:prstGeom>
          <a:effectLst>
            <a:glow rad="101600">
              <a:srgbClr val="FFFF00">
                <a:alpha val="40000"/>
              </a:srgbClr>
            </a:glow>
          </a:effectLst>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69" idx="1"/>
          </p:cNvCxnSpPr>
          <p:nvPr/>
        </p:nvCxnSpPr>
        <p:spPr>
          <a:xfrm>
            <a:off x="5221505" y="21416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6261089-4E9C-455F-AB3E-BC84867C2D8D}"/>
              </a:ext>
            </a:extLst>
          </p:cNvPr>
          <p:cNvSpPr/>
          <p:nvPr/>
        </p:nvSpPr>
        <p:spPr bwMode="auto">
          <a:xfrm>
            <a:off x="3903259" y="3101107"/>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2"/>
          <a:srcRect r="5260" b="24083"/>
          <a:stretch/>
        </p:blipFill>
        <p:spPr>
          <a:xfrm>
            <a:off x="4736729" y="3234312"/>
            <a:ext cx="491600" cy="413895"/>
          </a:xfrm>
          <a:prstGeom prst="rect">
            <a:avLst/>
          </a:prstGeom>
          <a:effectLst>
            <a:glow rad="101600">
              <a:srgbClr val="FFFF00">
                <a:alpha val="40000"/>
              </a:srgbClr>
            </a:glow>
          </a:effectLst>
        </p:spPr>
      </p:pic>
      <p:sp>
        <p:nvSpPr>
          <p:cNvPr id="30" name="Rectangle 29">
            <a:extLst>
              <a:ext uri="{FF2B5EF4-FFF2-40B4-BE49-F238E27FC236}">
                <a16:creationId xmlns:a16="http://schemas.microsoft.com/office/drawing/2014/main" id="{0883FC89-113C-4B37-91DA-3D3FE93457C3}"/>
              </a:ext>
            </a:extLst>
          </p:cNvPr>
          <p:cNvSpPr/>
          <p:nvPr/>
        </p:nvSpPr>
        <p:spPr bwMode="auto">
          <a:xfrm>
            <a:off x="3903259" y="4396449"/>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2"/>
          <a:srcRect r="5260" b="24083"/>
          <a:stretch/>
        </p:blipFill>
        <p:spPr>
          <a:xfrm>
            <a:off x="4736729" y="4529654"/>
            <a:ext cx="491600" cy="413895"/>
          </a:xfrm>
          <a:prstGeom prst="rect">
            <a:avLst/>
          </a:prstGeom>
          <a:effectLst>
            <a:glow rad="101600">
              <a:srgbClr val="FFFF00">
                <a:alpha val="40000"/>
              </a:srgbClr>
            </a:glow>
          </a:effectLst>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79" idx="1"/>
          </p:cNvCxnSpPr>
          <p:nvPr/>
        </p:nvCxnSpPr>
        <p:spPr>
          <a:xfrm>
            <a:off x="5228329" y="4736602"/>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3"/>
          <a:stretch>
            <a:fillRect/>
          </a:stretch>
        </p:blipFill>
        <p:spPr>
          <a:xfrm>
            <a:off x="6812050" y="1850302"/>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3"/>
          <a:stretch>
            <a:fillRect/>
          </a:stretch>
        </p:blipFill>
        <p:spPr>
          <a:xfrm>
            <a:off x="6796253" y="3144486"/>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903259" y="569794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2"/>
          <a:srcRect r="5260" b="24083"/>
          <a:stretch/>
        </p:blipFill>
        <p:spPr>
          <a:xfrm>
            <a:off x="4162426" y="5793438"/>
            <a:ext cx="491600" cy="413895"/>
          </a:xfrm>
          <a:prstGeom prst="rect">
            <a:avLst/>
          </a:prstGeom>
          <a:effectLst>
            <a:glow rad="101600">
              <a:srgbClr val="FFFF00">
                <a:alpha val="40000"/>
              </a:srgbClr>
            </a:glow>
          </a:effectLst>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2"/>
          <a:srcRect r="5260" b="24083"/>
          <a:stretch/>
        </p:blipFill>
        <p:spPr>
          <a:xfrm>
            <a:off x="5331584" y="5793437"/>
            <a:ext cx="491600" cy="413895"/>
          </a:xfrm>
          <a:prstGeom prst="rect">
            <a:avLst/>
          </a:prstGeom>
          <a:effectLst>
            <a:glow rad="101600">
              <a:srgbClr val="FFFF00">
                <a:alpha val="40000"/>
              </a:srgbClr>
            </a:glow>
          </a:effectLst>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2"/>
          <a:srcRect r="5260" b="24083"/>
          <a:stretch/>
        </p:blipFill>
        <p:spPr>
          <a:xfrm>
            <a:off x="4742313" y="5786037"/>
            <a:ext cx="491600" cy="413895"/>
          </a:xfrm>
          <a:prstGeom prst="rect">
            <a:avLst/>
          </a:prstGeom>
          <a:effectLst>
            <a:glow rad="101600">
              <a:srgbClr val="FFFF00">
                <a:alpha val="40000"/>
              </a:srgbClr>
            </a:glow>
          </a:effectLst>
        </p:spPr>
      </p:pic>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2"/>
          <a:srcRect r="5260" b="24083"/>
          <a:stretch/>
        </p:blipFill>
        <p:spPr>
          <a:xfrm>
            <a:off x="8534523" y="1936008"/>
            <a:ext cx="491600" cy="413895"/>
          </a:xfrm>
          <a:prstGeom prst="rect">
            <a:avLst/>
          </a:prstGeom>
        </p:spPr>
      </p:pic>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2"/>
          <a:srcRect r="5260" b="24083"/>
          <a:stretch/>
        </p:blipFill>
        <p:spPr>
          <a:xfrm>
            <a:off x="8541347" y="3235608"/>
            <a:ext cx="491600" cy="413895"/>
          </a:xfrm>
          <a:prstGeom prst="rect">
            <a:avLst/>
          </a:prstGeom>
        </p:spPr>
      </p:pic>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2"/>
          <a:srcRect r="5260" b="24083"/>
          <a:stretch/>
        </p:blipFill>
        <p:spPr>
          <a:xfrm>
            <a:off x="8541347" y="4530950"/>
            <a:ext cx="491600" cy="413895"/>
          </a:xfrm>
          <a:prstGeom prst="rect">
            <a:avLst/>
          </a:prstGeom>
        </p:spPr>
      </p:pic>
      <p:sp>
        <p:nvSpPr>
          <p:cNvPr id="87" name="Rectangle 86">
            <a:extLst>
              <a:ext uri="{FF2B5EF4-FFF2-40B4-BE49-F238E27FC236}">
                <a16:creationId xmlns:a16="http://schemas.microsoft.com/office/drawing/2014/main" id="{5B3BE675-2DC9-4E4A-B2CE-46E2D0F10864}"/>
              </a:ext>
            </a:extLst>
          </p:cNvPr>
          <p:cNvSpPr/>
          <p:nvPr/>
        </p:nvSpPr>
        <p:spPr bwMode="auto">
          <a:xfrm>
            <a:off x="7702293" y="569794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2">
            <a:lum bright="70000" contrast="-70000"/>
          </a:blip>
          <a:srcRect r="5260" b="24083"/>
          <a:stretch/>
        </p:blipFill>
        <p:spPr>
          <a:xfrm>
            <a:off x="7961460" y="5793439"/>
            <a:ext cx="491600" cy="413895"/>
          </a:xfrm>
          <a:prstGeom prst="rect">
            <a:avLst/>
          </a:prstGeom>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2">
            <a:lum bright="70000" contrast="-70000"/>
          </a:blip>
          <a:srcRect r="5260" b="24083"/>
          <a:stretch/>
        </p:blipFill>
        <p:spPr>
          <a:xfrm>
            <a:off x="9130618" y="5793438"/>
            <a:ext cx="491600" cy="413895"/>
          </a:xfrm>
          <a:prstGeom prst="rect">
            <a:avLst/>
          </a:prstGeom>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2">
            <a:lum bright="70000" contrast="-70000"/>
          </a:blip>
          <a:srcRect r="5260" b="24083"/>
          <a:stretch/>
        </p:blipFill>
        <p:spPr>
          <a:xfrm>
            <a:off x="8541347" y="5786038"/>
            <a:ext cx="491600" cy="413895"/>
          </a:xfrm>
          <a:prstGeom prst="rect">
            <a:avLst/>
          </a:prstGeom>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Server Database layer (=SPOF)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74" idx="1"/>
          </p:cNvCxnSpPr>
          <p:nvPr/>
        </p:nvCxnSpPr>
        <p:spPr>
          <a:xfrm>
            <a:off x="5228329" y="34412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7FE4756-107E-4CF8-B9F7-5F8B10108713}"/>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A0F389-270C-45A1-BFA8-464622E3E356}"/>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928270-C84F-47E5-9FFF-A71F52AB1865}"/>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1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C97-8543-45BB-8622-F222B85F086E}"/>
              </a:ext>
            </a:extLst>
          </p:cNvPr>
          <p:cNvSpPr>
            <a:spLocks noGrp="1"/>
          </p:cNvSpPr>
          <p:nvPr>
            <p:ph type="title"/>
          </p:nvPr>
        </p:nvSpPr>
        <p:spPr/>
        <p:txBody>
          <a:bodyPr/>
          <a:lstStyle/>
          <a:p>
            <a:r>
              <a:rPr lang="en-US" sz="4800" dirty="0">
                <a:solidFill>
                  <a:schemeClr val="tx1"/>
                </a:solidFill>
              </a:rPr>
              <a:t>Enterprise Backup Solutions for LOB applications/SAP on Azure</a:t>
            </a:r>
            <a:endParaRPr lang="en-US" dirty="0">
              <a:solidFill>
                <a:schemeClr val="tx1"/>
              </a:solidFill>
            </a:endParaRPr>
          </a:p>
        </p:txBody>
      </p:sp>
      <p:sp>
        <p:nvSpPr>
          <p:cNvPr id="13" name="Rectangle 12">
            <a:extLst>
              <a:ext uri="{FF2B5EF4-FFF2-40B4-BE49-F238E27FC236}">
                <a16:creationId xmlns:a16="http://schemas.microsoft.com/office/drawing/2014/main" id="{2B9053E3-3015-40EA-AB87-19EBBD771933}"/>
              </a:ext>
            </a:extLst>
          </p:cNvPr>
          <p:cNvSpPr/>
          <p:nvPr/>
        </p:nvSpPr>
        <p:spPr>
          <a:xfrm>
            <a:off x="2833719"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14" name="Rectangle 13">
            <a:extLst>
              <a:ext uri="{FF2B5EF4-FFF2-40B4-BE49-F238E27FC236}">
                <a16:creationId xmlns:a16="http://schemas.microsoft.com/office/drawing/2014/main" id="{B2D5FC9A-6F55-4B44-81A1-B4A715CEF244}"/>
              </a:ext>
            </a:extLst>
          </p:cNvPr>
          <p:cNvSpPr/>
          <p:nvPr/>
        </p:nvSpPr>
        <p:spPr>
          <a:xfrm>
            <a:off x="603454"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15" name="Rectangle 14">
            <a:extLst>
              <a:ext uri="{FF2B5EF4-FFF2-40B4-BE49-F238E27FC236}">
                <a16:creationId xmlns:a16="http://schemas.microsoft.com/office/drawing/2014/main" id="{C6AD9C1F-1BF2-451B-B0A8-57F6D4A469F7}"/>
              </a:ext>
            </a:extLst>
          </p:cNvPr>
          <p:cNvSpPr/>
          <p:nvPr/>
        </p:nvSpPr>
        <p:spPr>
          <a:xfrm>
            <a:off x="5063984" y="2460354"/>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16" name="Rectangle 15">
            <a:extLst>
              <a:ext uri="{FF2B5EF4-FFF2-40B4-BE49-F238E27FC236}">
                <a16:creationId xmlns:a16="http://schemas.microsoft.com/office/drawing/2014/main" id="{52C4E098-3D29-44F6-82DE-3047FBBE1196}"/>
              </a:ext>
            </a:extLst>
          </p:cNvPr>
          <p:cNvSpPr/>
          <p:nvPr/>
        </p:nvSpPr>
        <p:spPr>
          <a:xfrm>
            <a:off x="7294249" y="2460356"/>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17" name="Rectangle 16">
            <a:extLst>
              <a:ext uri="{FF2B5EF4-FFF2-40B4-BE49-F238E27FC236}">
                <a16:creationId xmlns:a16="http://schemas.microsoft.com/office/drawing/2014/main" id="{26F64E4C-9241-4984-9828-6CF98FF80D10}"/>
              </a:ext>
            </a:extLst>
          </p:cNvPr>
          <p:cNvSpPr/>
          <p:nvPr/>
        </p:nvSpPr>
        <p:spPr>
          <a:xfrm>
            <a:off x="9524513" y="2460356"/>
            <a:ext cx="2077888" cy="2839779"/>
          </a:xfrm>
          <a:prstGeom prst="rect">
            <a:avLst/>
          </a:prstGeom>
          <a:solidFill>
            <a:schemeClr val="accent2">
              <a:lumMod val="25000"/>
              <a:lumOff val="75000"/>
            </a:scheme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18" name="Oval 17">
            <a:extLst>
              <a:ext uri="{FF2B5EF4-FFF2-40B4-BE49-F238E27FC236}">
                <a16:creationId xmlns:a16="http://schemas.microsoft.com/office/drawing/2014/main" id="{9A51BD15-7373-4296-8278-72A254713265}"/>
              </a:ext>
            </a:extLst>
          </p:cNvPr>
          <p:cNvSpPr/>
          <p:nvPr/>
        </p:nvSpPr>
        <p:spPr>
          <a:xfrm>
            <a:off x="674603"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19" name="Oval 18">
            <a:extLst>
              <a:ext uri="{FF2B5EF4-FFF2-40B4-BE49-F238E27FC236}">
                <a16:creationId xmlns:a16="http://schemas.microsoft.com/office/drawing/2014/main" id="{0A46D1F2-F30E-42DD-BC67-E1F3DA84F4C0}"/>
              </a:ext>
            </a:extLst>
          </p:cNvPr>
          <p:cNvSpPr/>
          <p:nvPr/>
        </p:nvSpPr>
        <p:spPr>
          <a:xfrm>
            <a:off x="2965319"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20" name="Oval 19">
            <a:extLst>
              <a:ext uri="{FF2B5EF4-FFF2-40B4-BE49-F238E27FC236}">
                <a16:creationId xmlns:a16="http://schemas.microsoft.com/office/drawing/2014/main" id="{A397E71C-3EA3-4695-8E5F-76BEBAF055F5}"/>
              </a:ext>
            </a:extLst>
          </p:cNvPr>
          <p:cNvSpPr/>
          <p:nvPr/>
        </p:nvSpPr>
        <p:spPr>
          <a:xfrm>
            <a:off x="5209438"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21" name="Oval 20">
            <a:extLst>
              <a:ext uri="{FF2B5EF4-FFF2-40B4-BE49-F238E27FC236}">
                <a16:creationId xmlns:a16="http://schemas.microsoft.com/office/drawing/2014/main" id="{529F3429-DADD-4238-B011-6C6B9383CF2B}"/>
              </a:ext>
            </a:extLst>
          </p:cNvPr>
          <p:cNvSpPr/>
          <p:nvPr/>
        </p:nvSpPr>
        <p:spPr>
          <a:xfrm>
            <a:off x="7411998"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E40499DC-5AD7-4D00-AEBD-E8BFAC4776CC}"/>
              </a:ext>
            </a:extLst>
          </p:cNvPr>
          <p:cNvSpPr/>
          <p:nvPr/>
        </p:nvSpPr>
        <p:spPr>
          <a:xfrm>
            <a:off x="9635337" y="2536546"/>
            <a:ext cx="408651" cy="415577"/>
          </a:xfrm>
          <a:prstGeom prst="ellipse">
            <a:avLst/>
          </a:prstGeom>
          <a:solidFill>
            <a:schemeClr val="bg1">
              <a:lumMod val="50000"/>
            </a:schemeClr>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31955640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4D-BEC9-445A-BA11-5C6174DACF49}"/>
              </a:ext>
            </a:extLst>
          </p:cNvPr>
          <p:cNvSpPr>
            <a:spLocks noGrp="1"/>
          </p:cNvSpPr>
          <p:nvPr>
            <p:ph type="title"/>
          </p:nvPr>
        </p:nvSpPr>
        <p:spPr>
          <a:xfrm>
            <a:off x="268080" y="0"/>
            <a:ext cx="11655840" cy="899665"/>
          </a:xfrm>
        </p:spPr>
        <p:txBody>
          <a:bodyPr/>
          <a:lstStyle/>
          <a:p>
            <a:r>
              <a:rPr lang="en-US" sz="3600" dirty="0">
                <a:solidFill>
                  <a:schemeClr val="tx1"/>
                </a:solidFill>
                <a:latin typeface="Segoe UI Light" panose="020B0502040204020203" pitchFamily="34" charset="0"/>
                <a:cs typeface="Segoe UI Light" panose="020B0502040204020203" pitchFamily="34" charset="0"/>
              </a:rPr>
              <a:t>SAP on Azure Backup Solutions </a:t>
            </a:r>
            <a:endParaRPr lang="en-US" sz="3600" dirty="0">
              <a:solidFill>
                <a:schemeClr val="tx1"/>
              </a:solidFill>
            </a:endParaRPr>
          </a:p>
        </p:txBody>
      </p:sp>
      <p:graphicFrame>
        <p:nvGraphicFramePr>
          <p:cNvPr id="3" name="Content Placeholder 3">
            <a:extLst>
              <a:ext uri="{FF2B5EF4-FFF2-40B4-BE49-F238E27FC236}">
                <a16:creationId xmlns:a16="http://schemas.microsoft.com/office/drawing/2014/main" id="{0743BDE4-E0EA-4FE2-88DD-373762551283}"/>
              </a:ext>
            </a:extLst>
          </p:cNvPr>
          <p:cNvGraphicFramePr>
            <a:graphicFrameLocks/>
          </p:cNvGraphicFramePr>
          <p:nvPr>
            <p:extLst>
              <p:ext uri="{D42A27DB-BD31-4B8C-83A1-F6EECF244321}">
                <p14:modId xmlns:p14="http://schemas.microsoft.com/office/powerpoint/2010/main" val="1591556897"/>
              </p:ext>
            </p:extLst>
          </p:nvPr>
        </p:nvGraphicFramePr>
        <p:xfrm>
          <a:off x="340458" y="679084"/>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SQL Server DBs, Files and</a:t>
                      </a:r>
                      <a:r>
                        <a:rPr lang="en-US" sz="1000" baseline="0" dirty="0">
                          <a:solidFill>
                            <a:schemeClr val="bg1"/>
                          </a:solidFill>
                        </a:rPr>
                        <a:t> OS States (Windows) within Azure VMs (</a:t>
                      </a:r>
                      <a:r>
                        <a:rPr lang="en-US" sz="1000" baseline="0" dirty="0">
                          <a:solidFill>
                            <a:schemeClr val="bg1"/>
                          </a:solidFill>
                          <a:hlinkClick r:id="rId2">
                            <a:extLst>
                              <a:ext uri="{A12FA001-AC4F-418D-AE19-62706E023703}">
                                <ahyp:hlinkClr xmlns:ahyp="http://schemas.microsoft.com/office/drawing/2018/hyperlinkcolor" val="tx"/>
                              </a:ext>
                            </a:extLst>
                          </a:hlinkClick>
                        </a:rPr>
                        <a:t>link</a:t>
                      </a:r>
                      <a:r>
                        <a:rPr lang="en-US" sz="1000" baseline="0" dirty="0">
                          <a:solidFill>
                            <a:schemeClr val="bg1"/>
                          </a:solidFill>
                        </a:rPr>
                        <a:t>) </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solidFill>
                            <a:schemeClr val="bg1"/>
                          </a:solidFill>
                        </a:rPr>
                        <a:t>SQL Server/Oracle/HANA, Files and</a:t>
                      </a:r>
                      <a:r>
                        <a:rPr lang="en-US" sz="1000" baseline="0" dirty="0">
                          <a:solidFill>
                            <a:schemeClr val="bg1"/>
                          </a:solidFill>
                        </a:rPr>
                        <a:t> OS States (Windows, Linux) within Azure VMs </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Azure VMs (Windows, Linux) running SQL Server (</a:t>
                      </a:r>
                      <a:r>
                        <a:rPr lang="en-US" sz="1000" dirty="0">
                          <a:solidFill>
                            <a:schemeClr val="bg1"/>
                          </a:solidFill>
                          <a:hlinkClick r:id="rId3">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HANA database volume,</a:t>
                      </a:r>
                      <a:br>
                        <a:rPr lang="en-US" sz="1000" dirty="0">
                          <a:solidFill>
                            <a:schemeClr val="bg1"/>
                          </a:solidFill>
                        </a:rPr>
                      </a:br>
                      <a:r>
                        <a:rPr lang="en-US" sz="1000" dirty="0">
                          <a:solidFill>
                            <a:schemeClr val="bg1"/>
                          </a:solidFill>
                        </a:rPr>
                        <a:t>HANA log volume,</a:t>
                      </a:r>
                      <a:br>
                        <a:rPr lang="en-US" sz="1000" dirty="0">
                          <a:solidFill>
                            <a:schemeClr val="bg1"/>
                          </a:solidFill>
                        </a:rPr>
                      </a:br>
                      <a:r>
                        <a:rPr lang="en-US" sz="1000" dirty="0">
                          <a:solidFill>
                            <a:schemeClr val="bg1"/>
                          </a:solidFill>
                        </a:rPr>
                        <a:t>boot volume (</a:t>
                      </a:r>
                      <a:r>
                        <a:rPr lang="en-US" sz="1000" dirty="0">
                          <a:solidFill>
                            <a:schemeClr val="bg1"/>
                          </a:solidFill>
                          <a:hlinkClick r:id="rId4">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No</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Differential every 15 minutes and full (express)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Up</a:t>
                      </a:r>
                      <a:r>
                        <a:rPr lang="en-US" sz="1000" baseline="0" dirty="0">
                          <a:solidFill>
                            <a:schemeClr val="bg1"/>
                          </a:solidFill>
                        </a:rPr>
                        <a:t> to 3 times per day</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No</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Yes</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File consistent backup with RMAN</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Supported </a:t>
                      </a:r>
                      <a:br>
                        <a:rPr lang="en-US" sz="1000" dirty="0">
                          <a:solidFill>
                            <a:schemeClr val="bg1"/>
                          </a:solidFill>
                        </a:rPr>
                      </a:br>
                      <a:r>
                        <a:rPr lang="en-US" sz="1000" dirty="0">
                          <a:solidFill>
                            <a:schemeClr val="bg1"/>
                          </a:solidFill>
                        </a:rPr>
                        <a:t>(storage sizing : </a:t>
                      </a:r>
                      <a:r>
                        <a:rPr lang="en-US" sz="1000" dirty="0">
                          <a:solidFill>
                            <a:schemeClr val="bg1"/>
                          </a:solidFill>
                          <a:hlinkClick r:id="rId5">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Supported</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None</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algn="ct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solidFill>
                            <a:schemeClr val="bg1"/>
                          </a:solidFill>
                        </a:rPr>
                        <a:t>Microsoft</a:t>
                      </a:r>
                      <a:r>
                        <a:rPr lang="en-US" sz="1000" baseline="0" dirty="0">
                          <a:solidFill>
                            <a:schemeClr val="bg1"/>
                          </a:solidFill>
                        </a:rPr>
                        <a:t> Azure Backup Server</a:t>
                      </a:r>
                      <a:r>
                        <a:rPr lang="en-US" sz="1000" dirty="0">
                          <a:solidFill>
                            <a:schemeClr val="bg1"/>
                          </a:solidFill>
                        </a:rPr>
                        <a:t> (on VM) (installation kits downloadable from Azure Portal) (VM sizing : </a:t>
                      </a:r>
                      <a:r>
                        <a:rPr lang="en-US" sz="1000" dirty="0">
                          <a:solidFill>
                            <a:schemeClr val="bg1"/>
                          </a:solidFill>
                          <a:hlinkClick r:id="rId6">
                            <a:extLst>
                              <a:ext uri="{A12FA001-AC4F-418D-AE19-62706E023703}">
                                <ahyp:hlinkClr xmlns:ahyp="http://schemas.microsoft.com/office/drawing/2018/hyperlinkcolor" val="tx"/>
                              </a:ext>
                            </a:extLst>
                          </a:hlinkClick>
                        </a:rPr>
                        <a:t>link</a:t>
                      </a: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Backup</a:t>
                      </a:r>
                      <a:r>
                        <a:rPr lang="en-US" sz="1000" baseline="0" dirty="0">
                          <a:solidFill>
                            <a:schemeClr val="bg1"/>
                          </a:solidFill>
                        </a:rPr>
                        <a:t> Server (on VM)</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None</a:t>
                      </a:r>
                      <a:r>
                        <a:rPr lang="en-US" sz="1000" baseline="0" dirty="0">
                          <a:solidFill>
                            <a:schemeClr val="bg1"/>
                          </a:solidFill>
                        </a:rPr>
                        <a:t> (Backup as a </a:t>
                      </a:r>
                      <a:r>
                        <a:rPr lang="en-US" sz="1000" dirty="0">
                          <a:solidFill>
                            <a:schemeClr val="bg1"/>
                          </a:solidFill>
                        </a:rPr>
                        <a:t>Service)</a:t>
                      </a:r>
                      <a:endParaRPr lang="en-US" sz="1000" dirty="0">
                        <a:solidFill>
                          <a:schemeClr val="bg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solidFill>
                            <a:schemeClr val="bg1"/>
                          </a:solidFill>
                        </a:rPr>
                        <a:t>-</a:t>
                      </a:r>
                      <a:endParaRPr lang="en-US" sz="1000" dirty="0">
                        <a:solidFill>
                          <a:schemeClr val="bg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7"/>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4" name="Rectangle 3">
            <a:extLst>
              <a:ext uri="{FF2B5EF4-FFF2-40B4-BE49-F238E27FC236}">
                <a16:creationId xmlns:a16="http://schemas.microsoft.com/office/drawing/2014/main" id="{448F58A6-E89A-4C68-9610-301D278CE6BF}"/>
              </a:ext>
            </a:extLst>
          </p:cNvPr>
          <p:cNvSpPr/>
          <p:nvPr/>
        </p:nvSpPr>
        <p:spPr bwMode="auto">
          <a:xfrm>
            <a:off x="2088401" y="632954"/>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8389A69E-D1E3-4ECD-A441-1B6FB2E24CE8}"/>
              </a:ext>
            </a:extLst>
          </p:cNvPr>
          <p:cNvSpPr/>
          <p:nvPr/>
        </p:nvSpPr>
        <p:spPr bwMode="auto">
          <a:xfrm>
            <a:off x="7616353" y="656411"/>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8506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br>
              <a:rPr lang="en-US" sz="2800" spc="0" dirty="0">
                <a:ln>
                  <a:noFill/>
                </a:ln>
                <a:solidFill>
                  <a:srgbClr val="FFFFFF"/>
                </a:solidFill>
                <a:latin typeface="Segoe UI Light" panose="020B0502040204020203" pitchFamily="34" charset="0"/>
                <a:cs typeface="Segoe UI Light" panose="020B0502040204020203" pitchFamily="34" charset="0"/>
              </a:rPr>
            </a:br>
            <a:endParaRPr lang="en-US" sz="2800" dirty="0"/>
          </a:p>
        </p:txBody>
      </p:sp>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SQL Server AlwaysOn)</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3" name="Rectangle 12">
            <a:extLst>
              <a:ext uri="{FF2B5EF4-FFF2-40B4-BE49-F238E27FC236}">
                <a16:creationId xmlns:a16="http://schemas.microsoft.com/office/drawing/2014/main" id="{CD1E3C74-9954-4E3E-AE87-493AE74D8B4F}"/>
              </a:ext>
            </a:extLst>
          </p:cNvPr>
          <p:cNvSpPr/>
          <p:nvPr/>
        </p:nvSpPr>
        <p:spPr>
          <a:xfrm>
            <a:off x="6499700" y="1028248"/>
            <a:ext cx="5333913" cy="2785709"/>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14" name="Rectangle 13">
            <a:extLst>
              <a:ext uri="{FF2B5EF4-FFF2-40B4-BE49-F238E27FC236}">
                <a16:creationId xmlns:a16="http://schemas.microsoft.com/office/drawing/2014/main" id="{1FDFB358-0174-424F-B527-48296AF78F09}"/>
              </a:ext>
            </a:extLst>
          </p:cNvPr>
          <p:cNvSpPr/>
          <p:nvPr/>
        </p:nvSpPr>
        <p:spPr>
          <a:xfrm>
            <a:off x="730008" y="1028251"/>
            <a:ext cx="5333913" cy="2785708"/>
          </a:xfrm>
          <a:prstGeom prst="rect">
            <a:avLst/>
          </a:pr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&amp;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15" name="Oval 14">
            <a:extLst>
              <a:ext uri="{FF2B5EF4-FFF2-40B4-BE49-F238E27FC236}">
                <a16:creationId xmlns:a16="http://schemas.microsoft.com/office/drawing/2014/main" id="{5AD07B10-2B53-4E1A-91D5-22053F1F6457}"/>
              </a:ext>
            </a:extLst>
          </p:cNvPr>
          <p:cNvSpPr/>
          <p:nvPr/>
        </p:nvSpPr>
        <p:spPr>
          <a:xfrm>
            <a:off x="854361" y="1196565"/>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Oval 15">
            <a:extLst>
              <a:ext uri="{FF2B5EF4-FFF2-40B4-BE49-F238E27FC236}">
                <a16:creationId xmlns:a16="http://schemas.microsoft.com/office/drawing/2014/main" id="{9D6983EE-7942-4920-8BBF-691427B76327}"/>
              </a:ext>
            </a:extLst>
          </p:cNvPr>
          <p:cNvSpPr/>
          <p:nvPr/>
        </p:nvSpPr>
        <p:spPr>
          <a:xfrm>
            <a:off x="6567757" y="1167516"/>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7" name="Plus 8">
            <a:extLst>
              <a:ext uri="{FF2B5EF4-FFF2-40B4-BE49-F238E27FC236}">
                <a16:creationId xmlns:a16="http://schemas.microsoft.com/office/drawing/2014/main" id="{DDCF9EB3-5423-417D-AA1F-7833DE589515}"/>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F61299D-CA5B-44E9-B699-9FD5C03F25EA}"/>
              </a:ext>
            </a:extLst>
          </p:cNvPr>
          <p:cNvSpPr txBox="1"/>
          <p:nvPr/>
        </p:nvSpPr>
        <p:spPr>
          <a:xfrm>
            <a:off x="9831103" y="5566116"/>
            <a:ext cx="2350986" cy="115835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mj-lt"/>
                <a:ea typeface="+mn-ea"/>
                <a:cs typeface="+mn-cs"/>
              </a:rPr>
              <a:t>(*) Note : ASR now support replication from shared cluster disk or Win 2016 SOFS</a:t>
            </a: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0D5D248B-B903-4187-88BB-43815C4F382B}"/>
              </a:ext>
            </a:extLst>
          </p:cNvPr>
          <p:cNvGraphicFramePr>
            <a:graphicFrameLocks noGrp="1"/>
          </p:cNvGraphicFramePr>
          <p:nvPr>
            <p:extLst>
              <p:ext uri="{D42A27DB-BD31-4B8C-83A1-F6EECF244321}">
                <p14:modId xmlns:p14="http://schemas.microsoft.com/office/powerpoint/2010/main" val="3668952011"/>
              </p:ext>
            </p:extLst>
          </p:nvPr>
        </p:nvGraphicFramePr>
        <p:xfrm>
          <a:off x="171467" y="3115304"/>
          <a:ext cx="11770396" cy="3646155"/>
        </p:xfrm>
        <a:graphic>
          <a:graphicData uri="http://schemas.openxmlformats.org/drawingml/2006/table">
            <a:tbl>
              <a:tblPr firstRow="1" bandRow="1">
                <a:tableStyleId>{5C22544A-7EE6-4342-B048-85BDC9FD1C3A}</a:tableStyleId>
              </a:tblPr>
              <a:tblGrid>
                <a:gridCol w="1077894">
                  <a:extLst>
                    <a:ext uri="{9D8B030D-6E8A-4147-A177-3AD203B41FA5}">
                      <a16:colId xmlns:a16="http://schemas.microsoft.com/office/drawing/2014/main" val="20000"/>
                    </a:ext>
                  </a:extLst>
                </a:gridCol>
                <a:gridCol w="771517">
                  <a:extLst>
                    <a:ext uri="{9D8B030D-6E8A-4147-A177-3AD203B41FA5}">
                      <a16:colId xmlns:a16="http://schemas.microsoft.com/office/drawing/2014/main" val="20001"/>
                    </a:ext>
                  </a:extLst>
                </a:gridCol>
                <a:gridCol w="794506">
                  <a:extLst>
                    <a:ext uri="{9D8B030D-6E8A-4147-A177-3AD203B41FA5}">
                      <a16:colId xmlns:a16="http://schemas.microsoft.com/office/drawing/2014/main" val="20002"/>
                    </a:ext>
                  </a:extLst>
                </a:gridCol>
                <a:gridCol w="705198">
                  <a:extLst>
                    <a:ext uri="{9D8B030D-6E8A-4147-A177-3AD203B41FA5}">
                      <a16:colId xmlns:a16="http://schemas.microsoft.com/office/drawing/2014/main" val="20003"/>
                    </a:ext>
                  </a:extLst>
                </a:gridCol>
                <a:gridCol w="818338">
                  <a:extLst>
                    <a:ext uri="{9D8B030D-6E8A-4147-A177-3AD203B41FA5}">
                      <a16:colId xmlns:a16="http://schemas.microsoft.com/office/drawing/2014/main" val="20004"/>
                    </a:ext>
                  </a:extLst>
                </a:gridCol>
                <a:gridCol w="529646">
                  <a:extLst>
                    <a:ext uri="{9D8B030D-6E8A-4147-A177-3AD203B41FA5}">
                      <a16:colId xmlns:a16="http://schemas.microsoft.com/office/drawing/2014/main" val="20005"/>
                    </a:ext>
                  </a:extLst>
                </a:gridCol>
                <a:gridCol w="759933">
                  <a:extLst>
                    <a:ext uri="{9D8B030D-6E8A-4147-A177-3AD203B41FA5}">
                      <a16:colId xmlns:a16="http://schemas.microsoft.com/office/drawing/2014/main" val="20006"/>
                    </a:ext>
                  </a:extLst>
                </a:gridCol>
                <a:gridCol w="893153">
                  <a:extLst>
                    <a:ext uri="{9D8B030D-6E8A-4147-A177-3AD203B41FA5}">
                      <a16:colId xmlns:a16="http://schemas.microsoft.com/office/drawing/2014/main" val="20007"/>
                    </a:ext>
                  </a:extLst>
                </a:gridCol>
                <a:gridCol w="1480654">
                  <a:extLst>
                    <a:ext uri="{9D8B030D-6E8A-4147-A177-3AD203B41FA5}">
                      <a16:colId xmlns:a16="http://schemas.microsoft.com/office/drawing/2014/main" val="20008"/>
                    </a:ext>
                  </a:extLst>
                </a:gridCol>
                <a:gridCol w="857671">
                  <a:extLst>
                    <a:ext uri="{9D8B030D-6E8A-4147-A177-3AD203B41FA5}">
                      <a16:colId xmlns:a16="http://schemas.microsoft.com/office/drawing/2014/main" val="20009"/>
                    </a:ext>
                  </a:extLst>
                </a:gridCol>
                <a:gridCol w="971127">
                  <a:extLst>
                    <a:ext uri="{9D8B030D-6E8A-4147-A177-3AD203B41FA5}">
                      <a16:colId xmlns:a16="http://schemas.microsoft.com/office/drawing/2014/main" val="20010"/>
                    </a:ext>
                  </a:extLst>
                </a:gridCol>
                <a:gridCol w="1296066">
                  <a:extLst>
                    <a:ext uri="{9D8B030D-6E8A-4147-A177-3AD203B41FA5}">
                      <a16:colId xmlns:a16="http://schemas.microsoft.com/office/drawing/2014/main" val="20011"/>
                    </a:ext>
                  </a:extLst>
                </a:gridCol>
                <a:gridCol w="814693">
                  <a:extLst>
                    <a:ext uri="{9D8B030D-6E8A-4147-A177-3AD203B41FA5}">
                      <a16:colId xmlns:a16="http://schemas.microsoft.com/office/drawing/2014/main" val="20012"/>
                    </a:ext>
                  </a:extLst>
                </a:gridCol>
              </a:tblGrid>
              <a:tr h="821045">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Current DB</a:t>
                      </a:r>
                      <a:r>
                        <a:rPr lang="en-US" sz="1100" baseline="0" dirty="0"/>
                        <a:t> Volume</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a:t>Azure VM Type</a:t>
                      </a:r>
                      <a:r>
                        <a:rPr lang="en-US" sz="1100" baseline="0"/>
                        <a:t> </a:t>
                      </a:r>
                      <a:endParaRPr lang="en-US" sz="110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 of VMs</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All</a:t>
                      </a:r>
                      <a:r>
                        <a:rPr lang="en-US" sz="1100" baseline="0" dirty="0"/>
                        <a:t> Active ?</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provided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Files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for Database Files provided</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Storage size allocated for DB files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Log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Latency for Log</a:t>
                      </a:r>
                      <a:endParaRPr lang="en-US" sz="1100" dirty="0">
                        <a:latin typeface="+mj-lt"/>
                        <a:cs typeface="Segoe UI Light" panose="020B0502040204020203" pitchFamily="34" charset="0"/>
                      </a:endParaRPr>
                    </a:p>
                  </a:txBody>
                  <a:tcPr marL="89631" marR="89631" marT="44814" marB="44814"/>
                </a:tc>
                <a:extLst>
                  <a:ext uri="{0D108BD9-81ED-4DB2-BD59-A6C34878D82A}">
                    <a16:rowId xmlns:a16="http://schemas.microsoft.com/office/drawing/2014/main" val="10000"/>
                  </a:ext>
                </a:extLst>
              </a:tr>
              <a:tr h="577240">
                <a:tc>
                  <a:txBody>
                    <a:bodyPr/>
                    <a:lstStyle/>
                    <a:p>
                      <a:r>
                        <a:rPr lang="en-US" sz="1400" kern="1200" dirty="0">
                          <a:effectLst/>
                        </a:rPr>
                        <a:t>SOFS</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D2s_v3</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2</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4139034924"/>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ASCS (*)</a:t>
                      </a:r>
                      <a:endParaRPr lang="en-US" sz="1400" kern="1200" dirty="0">
                        <a:solidFill>
                          <a:schemeClr val="dk1"/>
                        </a:solidFill>
                        <a:effectLst/>
                        <a:latin typeface="+mj-lt"/>
                        <a:ea typeface="+mn-ea"/>
                        <a:cs typeface="+mn-cs"/>
                      </a:endParaRPr>
                    </a:p>
                  </a:txBody>
                  <a:tcPr marL="89631" marR="89631" marT="44814" marB="44814"/>
                </a:tc>
                <a:tc rowSpan="2">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1"/>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Application</a:t>
                      </a:r>
                      <a:endParaRPr lang="en-US" sz="1400" kern="1200" dirty="0">
                        <a:solidFill>
                          <a:schemeClr val="dk1"/>
                        </a:solidFill>
                        <a:effectLst/>
                        <a:latin typeface="+mj-lt"/>
                        <a:ea typeface="+mn-ea"/>
                        <a:cs typeface="+mn-cs"/>
                      </a:endParaRPr>
                    </a:p>
                  </a:txBody>
                  <a:tcPr marL="89631" marR="89631" marT="44814" marB="44814"/>
                </a:tc>
                <a:tc vMerge="1">
                  <a:txBody>
                    <a:bodyPr/>
                    <a:lstStyle/>
                    <a:p>
                      <a:endParaRPr lang="en-US"/>
                    </a:p>
                  </a:txBody>
                  <a:tcPr/>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All Active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2"/>
                  </a:ext>
                </a:extLst>
              </a:tr>
              <a:tr h="984809">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Database</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15,000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1TB</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kern="1200" dirty="0">
                          <a:solidFill>
                            <a:srgbClr val="FF0000"/>
                          </a:solidFill>
                          <a:effectLs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b="1" kern="1200" dirty="0">
                          <a:solidFill>
                            <a:srgbClr val="FF0000"/>
                          </a:solidFill>
                          <a:effectLst/>
                          <a:latin typeface="+mj-lt"/>
                          <a:ea typeface="+mn-ea"/>
                          <a:cs typeface="+mn-cs"/>
                        </a:rPr>
                        <a:t>??</a:t>
                      </a: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600" kern="1200" dirty="0">
                          <a:solidFill>
                            <a:srgbClr val="FF0000"/>
                          </a:solidFill>
                          <a:effectLst/>
                          <a:latin typeface="+mj-lt"/>
                        </a:rPr>
                        <a:t>??</a:t>
                      </a:r>
                      <a:endParaRPr lang="en-US" sz="16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Single digit ms latency</a:t>
                      </a:r>
                      <a:endParaRPr lang="en-US" sz="1400" b="1" kern="1200" dirty="0">
                        <a:solidFill>
                          <a:srgbClr val="FF0000"/>
                        </a:solidFill>
                        <a:effectLst/>
                        <a:latin typeface="+mj-lt"/>
                        <a:ea typeface="+mn-ea"/>
                        <a:cs typeface="+mn-cs"/>
                      </a:endParaRPr>
                    </a:p>
                  </a:txBody>
                  <a:tcPr marL="89631" marR="89631" marT="44814" marB="44814"/>
                </a:tc>
                <a:extLst>
                  <a:ext uri="{0D108BD9-81ED-4DB2-BD59-A6C34878D82A}">
                    <a16:rowId xmlns:a16="http://schemas.microsoft.com/office/drawing/2014/main" val="10003"/>
                  </a:ext>
                </a:extLst>
              </a:tr>
            </a:tbl>
          </a:graphicData>
        </a:graphic>
      </p:graphicFrame>
      <p:sp>
        <p:nvSpPr>
          <p:cNvPr id="37" name="Rectangle 36">
            <a:extLst>
              <a:ext uri="{FF2B5EF4-FFF2-40B4-BE49-F238E27FC236}">
                <a16:creationId xmlns:a16="http://schemas.microsoft.com/office/drawing/2014/main" id="{634A7DD5-A7E1-4860-BE8E-F71C6DFA8FA5}"/>
              </a:ext>
            </a:extLst>
          </p:cNvPr>
          <p:cNvSpPr/>
          <p:nvPr/>
        </p:nvSpPr>
        <p:spPr bwMode="auto">
          <a:xfrm>
            <a:off x="1278922" y="3025462"/>
            <a:ext cx="2190950" cy="3751455"/>
          </a:xfrm>
          <a:prstGeom prst="rect">
            <a:avLst/>
          </a:prstGeom>
          <a:no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00BBDA3-3C55-42CF-8A4E-D305A43A8AF6}"/>
              </a:ext>
            </a:extLst>
          </p:cNvPr>
          <p:cNvSpPr/>
          <p:nvPr/>
        </p:nvSpPr>
        <p:spPr bwMode="auto">
          <a:xfrm>
            <a:off x="3544562" y="3025462"/>
            <a:ext cx="8440136" cy="3751455"/>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TextBox 38">
            <a:extLst>
              <a:ext uri="{FF2B5EF4-FFF2-40B4-BE49-F238E27FC236}">
                <a16:creationId xmlns:a16="http://schemas.microsoft.com/office/drawing/2014/main" id="{1A994CD0-6898-4FD3-99EA-314562C61ACC}"/>
              </a:ext>
            </a:extLst>
          </p:cNvPr>
          <p:cNvSpPr txBox="1"/>
          <p:nvPr/>
        </p:nvSpPr>
        <p:spPr>
          <a:xfrm>
            <a:off x="1278923" y="2176925"/>
            <a:ext cx="2265641" cy="967655"/>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Customer Requirements</a:t>
            </a:r>
          </a:p>
        </p:txBody>
      </p:sp>
      <p:sp>
        <p:nvSpPr>
          <p:cNvPr id="40" name="TextBox 39">
            <a:extLst>
              <a:ext uri="{FF2B5EF4-FFF2-40B4-BE49-F238E27FC236}">
                <a16:creationId xmlns:a16="http://schemas.microsoft.com/office/drawing/2014/main" id="{9942BC27-D710-478F-AECD-2871B1287A41}"/>
              </a:ext>
            </a:extLst>
          </p:cNvPr>
          <p:cNvSpPr txBox="1"/>
          <p:nvPr/>
        </p:nvSpPr>
        <p:spPr>
          <a:xfrm>
            <a:off x="3619254" y="2499941"/>
            <a:ext cx="8299534" cy="628636"/>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Sizing for Azure</a:t>
            </a:r>
          </a:p>
        </p:txBody>
      </p:sp>
      <p:sp>
        <p:nvSpPr>
          <p:cNvPr id="41" name="Rectangle 40">
            <a:extLst>
              <a:ext uri="{FF2B5EF4-FFF2-40B4-BE49-F238E27FC236}">
                <a16:creationId xmlns:a16="http://schemas.microsoft.com/office/drawing/2014/main" id="{CD6B1406-1655-4598-812C-E4FE0EAA55E7}"/>
              </a:ext>
            </a:extLst>
          </p:cNvPr>
          <p:cNvSpPr/>
          <p:nvPr/>
        </p:nvSpPr>
        <p:spPr bwMode="auto">
          <a:xfrm>
            <a:off x="3578154" y="4592469"/>
            <a:ext cx="646428"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53AB5D01-58C4-4D1C-9E35-300C059AF983}"/>
              </a:ext>
            </a:extLst>
          </p:cNvPr>
          <p:cNvSpPr/>
          <p:nvPr/>
        </p:nvSpPr>
        <p:spPr bwMode="auto">
          <a:xfrm>
            <a:off x="3698319"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43" name="Rectangle 42">
            <a:extLst>
              <a:ext uri="{FF2B5EF4-FFF2-40B4-BE49-F238E27FC236}">
                <a16:creationId xmlns:a16="http://schemas.microsoft.com/office/drawing/2014/main" id="{DA8AC102-93E0-438B-A624-2E618AAEF6AF}"/>
              </a:ext>
            </a:extLst>
          </p:cNvPr>
          <p:cNvSpPr/>
          <p:nvPr/>
        </p:nvSpPr>
        <p:spPr bwMode="auto">
          <a:xfrm>
            <a:off x="6582016" y="5672509"/>
            <a:ext cx="3217233" cy="9206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649E09D-71C3-45D1-92A9-F875F66C068F}"/>
              </a:ext>
            </a:extLst>
          </p:cNvPr>
          <p:cNvSpPr/>
          <p:nvPr/>
        </p:nvSpPr>
        <p:spPr bwMode="auto">
          <a:xfrm>
            <a:off x="9980508" y="5672508"/>
            <a:ext cx="1938279" cy="10901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E9ABC9C7-C793-4B70-BE81-ABC67B198274}"/>
              </a:ext>
            </a:extLst>
          </p:cNvPr>
          <p:cNvSpPr/>
          <p:nvPr/>
        </p:nvSpPr>
        <p:spPr bwMode="auto">
          <a:xfrm>
            <a:off x="4299273" y="5776846"/>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3A7054C-ACCD-4E35-B581-27A3CA4D41D1}"/>
              </a:ext>
            </a:extLst>
          </p:cNvPr>
          <p:cNvSpPr/>
          <p:nvPr/>
        </p:nvSpPr>
        <p:spPr>
          <a:xfrm>
            <a:off x="752805" y="1725994"/>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Set up high availability solution for SAP ASCS and Database, based on SLA</a:t>
            </a:r>
          </a:p>
        </p:txBody>
      </p:sp>
      <p:sp>
        <p:nvSpPr>
          <p:cNvPr id="47" name="Oval 46">
            <a:extLst>
              <a:ext uri="{FF2B5EF4-FFF2-40B4-BE49-F238E27FC236}">
                <a16:creationId xmlns:a16="http://schemas.microsoft.com/office/drawing/2014/main" id="{7A37758B-5334-4019-A02C-C2A3A0486490}"/>
              </a:ext>
            </a:extLst>
          </p:cNvPr>
          <p:cNvSpPr/>
          <p:nvPr/>
        </p:nvSpPr>
        <p:spPr bwMode="auto">
          <a:xfrm>
            <a:off x="8112956"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8" name="Oval 47">
            <a:extLst>
              <a:ext uri="{FF2B5EF4-FFF2-40B4-BE49-F238E27FC236}">
                <a16:creationId xmlns:a16="http://schemas.microsoft.com/office/drawing/2014/main" id="{C695D79F-AD28-43E3-8D1A-9B54591C64CE}"/>
              </a:ext>
            </a:extLst>
          </p:cNvPr>
          <p:cNvSpPr/>
          <p:nvPr/>
        </p:nvSpPr>
        <p:spPr bwMode="auto">
          <a:xfrm>
            <a:off x="10802230"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9" name="Oval 48">
            <a:extLst>
              <a:ext uri="{FF2B5EF4-FFF2-40B4-BE49-F238E27FC236}">
                <a16:creationId xmlns:a16="http://schemas.microsoft.com/office/drawing/2014/main" id="{206F128C-A505-4118-BBC9-A6A57F7866B5}"/>
              </a:ext>
            </a:extLst>
          </p:cNvPr>
          <p:cNvSpPr/>
          <p:nvPr/>
        </p:nvSpPr>
        <p:spPr bwMode="auto">
          <a:xfrm>
            <a:off x="4580242"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3</a:t>
            </a:r>
          </a:p>
        </p:txBody>
      </p:sp>
      <p:sp>
        <p:nvSpPr>
          <p:cNvPr id="50" name="Oval 49">
            <a:extLst>
              <a:ext uri="{FF2B5EF4-FFF2-40B4-BE49-F238E27FC236}">
                <a16:creationId xmlns:a16="http://schemas.microsoft.com/office/drawing/2014/main" id="{261877B2-6EA7-446B-A1F2-BD92B27E4DE8}"/>
              </a:ext>
            </a:extLst>
          </p:cNvPr>
          <p:cNvSpPr/>
          <p:nvPr/>
        </p:nvSpPr>
        <p:spPr bwMode="auto">
          <a:xfrm>
            <a:off x="313414" y="1163105"/>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1" name="Oval 50">
            <a:extLst>
              <a:ext uri="{FF2B5EF4-FFF2-40B4-BE49-F238E27FC236}">
                <a16:creationId xmlns:a16="http://schemas.microsoft.com/office/drawing/2014/main" id="{84B6DB25-3E3C-4B55-A631-35D12EA97C9C}"/>
              </a:ext>
            </a:extLst>
          </p:cNvPr>
          <p:cNvSpPr/>
          <p:nvPr/>
        </p:nvSpPr>
        <p:spPr bwMode="auto">
          <a:xfrm>
            <a:off x="313414" y="1464642"/>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2</a:t>
            </a:r>
          </a:p>
        </p:txBody>
      </p:sp>
      <p:sp>
        <p:nvSpPr>
          <p:cNvPr id="52" name="Oval 51">
            <a:extLst>
              <a:ext uri="{FF2B5EF4-FFF2-40B4-BE49-F238E27FC236}">
                <a16:creationId xmlns:a16="http://schemas.microsoft.com/office/drawing/2014/main" id="{47C5EDA0-5D49-4E3F-BB66-B9A86FD8725D}"/>
              </a:ext>
            </a:extLst>
          </p:cNvPr>
          <p:cNvSpPr/>
          <p:nvPr/>
        </p:nvSpPr>
        <p:spPr bwMode="auto">
          <a:xfrm>
            <a:off x="313414" y="1790080"/>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53" name="Title 1">
            <a:extLst>
              <a:ext uri="{FF2B5EF4-FFF2-40B4-BE49-F238E27FC236}">
                <a16:creationId xmlns:a16="http://schemas.microsoft.com/office/drawing/2014/main" id="{A19FB181-587E-4E9E-849D-7391E9F12266}"/>
              </a:ext>
            </a:extLst>
          </p:cNvPr>
          <p:cNvSpPr txBox="1">
            <a:spLocks/>
          </p:cNvSpPr>
          <p:nvPr/>
        </p:nvSpPr>
        <p:spPr>
          <a:xfrm>
            <a:off x="-1610489" y="81084"/>
            <a:ext cx="11670143" cy="490289"/>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49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itchFamily="34" charset="0"/>
            </a:endParaRPr>
          </a:p>
        </p:txBody>
      </p:sp>
      <p:sp>
        <p:nvSpPr>
          <p:cNvPr id="54" name="Rectangle 53">
            <a:extLst>
              <a:ext uri="{FF2B5EF4-FFF2-40B4-BE49-F238E27FC236}">
                <a16:creationId xmlns:a16="http://schemas.microsoft.com/office/drawing/2014/main" id="{793010D8-D180-41F8-9CBC-BBEFA6899910}"/>
              </a:ext>
            </a:extLst>
          </p:cNvPr>
          <p:cNvSpPr/>
          <p:nvPr/>
        </p:nvSpPr>
        <p:spPr>
          <a:xfrm>
            <a:off x="752806" y="1078737"/>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Choose VM type for SAP ASCS (*) , Application and Database, based on SAPS required</a:t>
            </a:r>
          </a:p>
        </p:txBody>
      </p:sp>
      <p:sp>
        <p:nvSpPr>
          <p:cNvPr id="55" name="Rectangle 54">
            <a:extLst>
              <a:ext uri="{FF2B5EF4-FFF2-40B4-BE49-F238E27FC236}">
                <a16:creationId xmlns:a16="http://schemas.microsoft.com/office/drawing/2014/main" id="{9F8BB4C5-9ABD-4A8B-BCB5-3643D11865AA}"/>
              </a:ext>
            </a:extLst>
          </p:cNvPr>
          <p:cNvSpPr/>
          <p:nvPr/>
        </p:nvSpPr>
        <p:spPr>
          <a:xfrm>
            <a:off x="752806" y="1391881"/>
            <a:ext cx="11767664"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Decide Premium Storage type and # of disks for SAP database file space, based on IOPS/throughput</a:t>
            </a:r>
          </a:p>
        </p:txBody>
      </p:sp>
      <p:sp>
        <p:nvSpPr>
          <p:cNvPr id="56" name="Rectangle 55">
            <a:extLst>
              <a:ext uri="{FF2B5EF4-FFF2-40B4-BE49-F238E27FC236}">
                <a16:creationId xmlns:a16="http://schemas.microsoft.com/office/drawing/2014/main" id="{BC978246-3D3D-44E6-9EC0-9799BB252A3F}"/>
              </a:ext>
            </a:extLst>
          </p:cNvPr>
          <p:cNvSpPr/>
          <p:nvPr/>
        </p:nvSpPr>
        <p:spPr bwMode="auto">
          <a:xfrm>
            <a:off x="5661402" y="4603237"/>
            <a:ext cx="765417"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3AADC17F-703E-4057-B1C2-5AE8879C8C7E}"/>
              </a:ext>
            </a:extLst>
          </p:cNvPr>
          <p:cNvSpPr/>
          <p:nvPr/>
        </p:nvSpPr>
        <p:spPr bwMode="auto">
          <a:xfrm>
            <a:off x="5878928"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8" name="TextBox 57">
            <a:extLst>
              <a:ext uri="{FF2B5EF4-FFF2-40B4-BE49-F238E27FC236}">
                <a16:creationId xmlns:a16="http://schemas.microsoft.com/office/drawing/2014/main" id="{7E500C93-DB71-46FE-854D-D841BE6B2081}"/>
              </a:ext>
            </a:extLst>
          </p:cNvPr>
          <p:cNvSpPr txBox="1"/>
          <p:nvPr/>
        </p:nvSpPr>
        <p:spPr>
          <a:xfrm>
            <a:off x="9220930" y="2155955"/>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b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part of SAP application servers running message/enqueue service,  which is a single point of failure (SPOF)</a:t>
            </a:r>
          </a:p>
        </p:txBody>
      </p:sp>
      <p:sp>
        <p:nvSpPr>
          <p:cNvPr id="60" name="Rectangle 59">
            <a:extLst>
              <a:ext uri="{FF2B5EF4-FFF2-40B4-BE49-F238E27FC236}">
                <a16:creationId xmlns:a16="http://schemas.microsoft.com/office/drawing/2014/main" id="{7E54D8A6-57B3-4F5C-AA54-E3A81D448959}"/>
              </a:ext>
            </a:extLst>
          </p:cNvPr>
          <p:cNvSpPr/>
          <p:nvPr/>
        </p:nvSpPr>
        <p:spPr bwMode="auto">
          <a:xfrm>
            <a:off x="4318098" y="4592221"/>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29004521-35F1-4999-B7C9-5097774C593D}"/>
              </a:ext>
            </a:extLst>
          </p:cNvPr>
          <p:cNvSpPr/>
          <p:nvPr/>
        </p:nvSpPr>
        <p:spPr bwMode="auto">
          <a:xfrm>
            <a:off x="4606664" y="41760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28" name="Title 1">
            <a:extLst>
              <a:ext uri="{FF2B5EF4-FFF2-40B4-BE49-F238E27FC236}">
                <a16:creationId xmlns:a16="http://schemas.microsoft.com/office/drawing/2014/main" id="{5E5236F0-9A51-495E-BE5E-74AD462BF72C}"/>
              </a:ext>
            </a:extLst>
          </p:cNvPr>
          <p:cNvSpPr txBox="1">
            <a:spLocks/>
          </p:cNvSpPr>
          <p:nvPr/>
        </p:nvSpPr>
        <p:spPr>
          <a:xfrm>
            <a:off x="268934" y="155219"/>
            <a:ext cx="11494682" cy="1412428"/>
          </a:xfrm>
          <a:prstGeom prst="rect">
            <a:avLst/>
          </a:prstGeom>
        </p:spPr>
        <p:txBody>
          <a:bodyPr/>
          <a:lst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How to size SAP on Azure VM</a:t>
            </a:r>
            <a:br>
              <a:rPr lang="en-US" sz="4400">
                <a:solidFill>
                  <a:schemeClr val="bg1"/>
                </a:solidFill>
              </a:rPr>
            </a:br>
            <a:endParaRPr lang="en-US" sz="4400">
              <a:solidFill>
                <a:schemeClr val="bg1"/>
              </a:solidFill>
            </a:endParaRPr>
          </a:p>
        </p:txBody>
      </p:sp>
    </p:spTree>
    <p:extLst>
      <p:ext uri="{BB962C8B-B14F-4D97-AF65-F5344CB8AC3E}">
        <p14:creationId xmlns:p14="http://schemas.microsoft.com/office/powerpoint/2010/main" val="571554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1000"/>
                                        <p:tgtEl>
                                          <p:spTgt spid="56"/>
                                        </p:tgtEl>
                                      </p:cBhvr>
                                    </p:animEffect>
                                    <p:anim calcmode="lin" valueType="num">
                                      <p:cBhvr>
                                        <p:cTn id="47" dur="1000" fill="hold"/>
                                        <p:tgtEl>
                                          <p:spTgt spid="56"/>
                                        </p:tgtEl>
                                        <p:attrNameLst>
                                          <p:attrName>ppt_x</p:attrName>
                                        </p:attrNameLst>
                                      </p:cBhvr>
                                      <p:tavLst>
                                        <p:tav tm="0">
                                          <p:val>
                                            <p:strVal val="#ppt_x"/>
                                          </p:val>
                                        </p:tav>
                                        <p:tav tm="100000">
                                          <p:val>
                                            <p:strVal val="#ppt_x"/>
                                          </p:val>
                                        </p:tav>
                                      </p:tavLst>
                                    </p:anim>
                                    <p:anim calcmode="lin" valueType="num">
                                      <p:cBhvr>
                                        <p:cTn id="48" dur="1000" fill="hold"/>
                                        <p:tgtEl>
                                          <p:spTgt spid="5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000"/>
                                        <p:tgtEl>
                                          <p:spTgt spid="43"/>
                                        </p:tgtEl>
                                      </p:cBhvr>
                                    </p:animEffect>
                                    <p:anim calcmode="lin" valueType="num">
                                      <p:cBhvr>
                                        <p:cTn id="75" dur="1000" fill="hold"/>
                                        <p:tgtEl>
                                          <p:spTgt spid="43"/>
                                        </p:tgtEl>
                                        <p:attrNameLst>
                                          <p:attrName>ppt_x</p:attrName>
                                        </p:attrNameLst>
                                      </p:cBhvr>
                                      <p:tavLst>
                                        <p:tav tm="0">
                                          <p:val>
                                            <p:strVal val="#ppt_x"/>
                                          </p:val>
                                        </p:tav>
                                        <p:tav tm="100000">
                                          <p:val>
                                            <p:strVal val="#ppt_x"/>
                                          </p:val>
                                        </p:tav>
                                      </p:tavLst>
                                    </p:anim>
                                    <p:anim calcmode="lin" valueType="num">
                                      <p:cBhvr>
                                        <p:cTn id="76" dur="1000" fill="hold"/>
                                        <p:tgtEl>
                                          <p:spTgt spid="4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1000"/>
                                        <p:tgtEl>
                                          <p:spTgt spid="48"/>
                                        </p:tgtEl>
                                      </p:cBhvr>
                                    </p:animEffect>
                                    <p:anim calcmode="lin" valueType="num">
                                      <p:cBhvr>
                                        <p:cTn id="80" dur="1000" fill="hold"/>
                                        <p:tgtEl>
                                          <p:spTgt spid="48"/>
                                        </p:tgtEl>
                                        <p:attrNameLst>
                                          <p:attrName>ppt_x</p:attrName>
                                        </p:attrNameLst>
                                      </p:cBhvr>
                                      <p:tavLst>
                                        <p:tav tm="0">
                                          <p:val>
                                            <p:strVal val="#ppt_x"/>
                                          </p:val>
                                        </p:tav>
                                        <p:tav tm="100000">
                                          <p:val>
                                            <p:strVal val="#ppt_x"/>
                                          </p:val>
                                        </p:tav>
                                      </p:tavLst>
                                    </p:anim>
                                    <p:anim calcmode="lin" valueType="num">
                                      <p:cBhvr>
                                        <p:cTn id="81" dur="1000" fill="hold"/>
                                        <p:tgtEl>
                                          <p:spTgt spid="4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1000"/>
                                        <p:tgtEl>
                                          <p:spTgt spid="44"/>
                                        </p:tgtEl>
                                      </p:cBhvr>
                                    </p:animEffect>
                                    <p:anim calcmode="lin" valueType="num">
                                      <p:cBhvr>
                                        <p:cTn id="85" dur="1000" fill="hold"/>
                                        <p:tgtEl>
                                          <p:spTgt spid="44"/>
                                        </p:tgtEl>
                                        <p:attrNameLst>
                                          <p:attrName>ppt_x</p:attrName>
                                        </p:attrNameLst>
                                      </p:cBhvr>
                                      <p:tavLst>
                                        <p:tav tm="0">
                                          <p:val>
                                            <p:strVal val="#ppt_x"/>
                                          </p:val>
                                        </p:tav>
                                        <p:tav tm="100000">
                                          <p:val>
                                            <p:strVal val="#ppt_x"/>
                                          </p:val>
                                        </p:tav>
                                      </p:tavLst>
                                    </p:anim>
                                    <p:anim calcmode="lin" valueType="num">
                                      <p:cBhvr>
                                        <p:cTn id="8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1000"/>
                                        <p:tgtEl>
                                          <p:spTgt spid="52"/>
                                        </p:tgtEl>
                                      </p:cBhvr>
                                    </p:animEffect>
                                    <p:anim calcmode="lin" valueType="num">
                                      <p:cBhvr>
                                        <p:cTn id="92" dur="1000" fill="hold"/>
                                        <p:tgtEl>
                                          <p:spTgt spid="52"/>
                                        </p:tgtEl>
                                        <p:attrNameLst>
                                          <p:attrName>ppt_x</p:attrName>
                                        </p:attrNameLst>
                                      </p:cBhvr>
                                      <p:tavLst>
                                        <p:tav tm="0">
                                          <p:val>
                                            <p:strVal val="#ppt_x"/>
                                          </p:val>
                                        </p:tav>
                                        <p:tav tm="100000">
                                          <p:val>
                                            <p:strVal val="#ppt_x"/>
                                          </p:val>
                                        </p:tav>
                                      </p:tavLst>
                                    </p:anim>
                                    <p:anim calcmode="lin" valueType="num">
                                      <p:cBhvr>
                                        <p:cTn id="93" dur="1000" fill="hold"/>
                                        <p:tgtEl>
                                          <p:spTgt spid="5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1000"/>
                                        <p:tgtEl>
                                          <p:spTgt spid="46"/>
                                        </p:tgtEl>
                                      </p:cBhvr>
                                    </p:animEffect>
                                    <p:anim calcmode="lin" valueType="num">
                                      <p:cBhvr>
                                        <p:cTn id="97" dur="1000" fill="hold"/>
                                        <p:tgtEl>
                                          <p:spTgt spid="46"/>
                                        </p:tgtEl>
                                        <p:attrNameLst>
                                          <p:attrName>ppt_x</p:attrName>
                                        </p:attrNameLst>
                                      </p:cBhvr>
                                      <p:tavLst>
                                        <p:tav tm="0">
                                          <p:val>
                                            <p:strVal val="#ppt_x"/>
                                          </p:val>
                                        </p:tav>
                                        <p:tav tm="100000">
                                          <p:val>
                                            <p:strVal val="#ppt_x"/>
                                          </p:val>
                                        </p:tav>
                                      </p:tavLst>
                                    </p:anim>
                                    <p:anim calcmode="lin" valueType="num">
                                      <p:cBhvr>
                                        <p:cTn id="98" dur="1000" fill="hold"/>
                                        <p:tgtEl>
                                          <p:spTgt spid="46"/>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1000"/>
                                        <p:tgtEl>
                                          <p:spTgt spid="49"/>
                                        </p:tgtEl>
                                      </p:cBhvr>
                                    </p:animEffect>
                                    <p:anim calcmode="lin" valueType="num">
                                      <p:cBhvr>
                                        <p:cTn id="103" dur="1000" fill="hold"/>
                                        <p:tgtEl>
                                          <p:spTgt spid="49"/>
                                        </p:tgtEl>
                                        <p:attrNameLst>
                                          <p:attrName>ppt_x</p:attrName>
                                        </p:attrNameLst>
                                      </p:cBhvr>
                                      <p:tavLst>
                                        <p:tav tm="0">
                                          <p:val>
                                            <p:strVal val="#ppt_x"/>
                                          </p:val>
                                        </p:tav>
                                        <p:tav tm="100000">
                                          <p:val>
                                            <p:strVal val="#ppt_x"/>
                                          </p:val>
                                        </p:tav>
                                      </p:tavLst>
                                    </p:anim>
                                    <p:anim calcmode="lin" valueType="num">
                                      <p:cBhvr>
                                        <p:cTn id="104" dur="1000" fill="hold"/>
                                        <p:tgtEl>
                                          <p:spTgt spid="4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1000"/>
                                        <p:tgtEl>
                                          <p:spTgt spid="45"/>
                                        </p:tgtEl>
                                      </p:cBhvr>
                                    </p:animEffect>
                                    <p:anim calcmode="lin" valueType="num">
                                      <p:cBhvr>
                                        <p:cTn id="108" dur="1000" fill="hold"/>
                                        <p:tgtEl>
                                          <p:spTgt spid="45"/>
                                        </p:tgtEl>
                                        <p:attrNameLst>
                                          <p:attrName>ppt_x</p:attrName>
                                        </p:attrNameLst>
                                      </p:cBhvr>
                                      <p:tavLst>
                                        <p:tav tm="0">
                                          <p:val>
                                            <p:strVal val="#ppt_x"/>
                                          </p:val>
                                        </p:tav>
                                        <p:tav tm="100000">
                                          <p:val>
                                            <p:strVal val="#ppt_x"/>
                                          </p:val>
                                        </p:tav>
                                      </p:tavLst>
                                    </p:anim>
                                    <p:anim calcmode="lin" valueType="num">
                                      <p:cBhvr>
                                        <p:cTn id="109" dur="1000" fill="hold"/>
                                        <p:tgtEl>
                                          <p:spTgt spid="4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1000"/>
                                        <p:tgtEl>
                                          <p:spTgt spid="60"/>
                                        </p:tgtEl>
                                      </p:cBhvr>
                                    </p:animEffect>
                                    <p:anim calcmode="lin" valueType="num">
                                      <p:cBhvr>
                                        <p:cTn id="118" dur="1000" fill="hold"/>
                                        <p:tgtEl>
                                          <p:spTgt spid="60"/>
                                        </p:tgtEl>
                                        <p:attrNameLst>
                                          <p:attrName>ppt_x</p:attrName>
                                        </p:attrNameLst>
                                      </p:cBhvr>
                                      <p:tavLst>
                                        <p:tav tm="0">
                                          <p:val>
                                            <p:strVal val="#ppt_x"/>
                                          </p:val>
                                        </p:tav>
                                        <p:tav tm="100000">
                                          <p:val>
                                            <p:strVal val="#ppt_x"/>
                                          </p:val>
                                        </p:tav>
                                      </p:tavLst>
                                    </p:anim>
                                    <p:anim calcmode="lin" valueType="num">
                                      <p:cBhvr>
                                        <p:cTn id="119" dur="1000" fill="hold"/>
                                        <p:tgtEl>
                                          <p:spTgt spid="60"/>
                                        </p:tgtEl>
                                        <p:attrNameLst>
                                          <p:attrName>ppt_y</p:attrName>
                                        </p:attrNameLst>
                                      </p:cBhvr>
                                      <p:tavLst>
                                        <p:tav tm="0">
                                          <p:val>
                                            <p:strVal val="#ppt_y+.1"/>
                                          </p:val>
                                        </p:tav>
                                        <p:tav tm="100000">
                                          <p:val>
                                            <p:strVal val="#ppt_y"/>
                                          </p:val>
                                        </p:tav>
                                      </p:tavLst>
                                    </p:anim>
                                  </p:childTnLst>
                                </p:cTn>
                              </p:par>
                            </p:childTnLst>
                          </p:cTn>
                        </p:par>
                        <p:par>
                          <p:cTn id="120" fill="hold">
                            <p:stCondLst>
                              <p:cond delay="2000"/>
                            </p:stCondLst>
                            <p:childTnLst>
                              <p:par>
                                <p:cTn id="121" presetID="42" presetClass="entr" presetSubtype="0"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0"/>
                                        <p:tgtEl>
                                          <p:spTgt spid="40"/>
                                        </p:tgtEl>
                                      </p:cBhvr>
                                    </p:animEffect>
                                    <p:anim calcmode="lin" valueType="num">
                                      <p:cBhvr>
                                        <p:cTn id="124" dur="1000" fill="hold"/>
                                        <p:tgtEl>
                                          <p:spTgt spid="40"/>
                                        </p:tgtEl>
                                        <p:attrNameLst>
                                          <p:attrName>ppt_x</p:attrName>
                                        </p:attrNameLst>
                                      </p:cBhvr>
                                      <p:tavLst>
                                        <p:tav tm="0">
                                          <p:val>
                                            <p:strVal val="#ppt_x"/>
                                          </p:val>
                                        </p:tav>
                                        <p:tav tm="100000">
                                          <p:val>
                                            <p:strVal val="#ppt_x"/>
                                          </p:val>
                                        </p:tav>
                                      </p:tavLst>
                                    </p:anim>
                                    <p:anim calcmode="lin" valueType="num">
                                      <p:cBhvr>
                                        <p:cTn id="125" dur="1000" fill="hold"/>
                                        <p:tgtEl>
                                          <p:spTgt spid="4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1" grpId="0" animBg="1"/>
      <p:bldP spid="42" grpId="0" animBg="1"/>
      <p:bldP spid="43" grpId="0" animBg="1"/>
      <p:bldP spid="44" grpId="0" animBg="1"/>
      <p:bldP spid="45" grpId="0" animBg="1"/>
      <p:bldP spid="46" grpId="0"/>
      <p:bldP spid="47" grpId="0" animBg="1"/>
      <p:bldP spid="48" grpId="0" animBg="1"/>
      <p:bldP spid="49" grpId="0" animBg="1"/>
      <p:bldP spid="50" grpId="0" animBg="1"/>
      <p:bldP spid="51" grpId="0" animBg="1"/>
      <p:bldP spid="52" grpId="0" animBg="1"/>
      <p:bldP spid="54" grpId="0"/>
      <p:bldP spid="55" grpId="0"/>
      <p:bldP spid="56" grpId="0" animBg="1"/>
      <p:bldP spid="57" grpId="0" animBg="1"/>
      <p:bldP spid="58" grpId="0"/>
      <p:bldP spid="60" grpId="0" animBg="1"/>
      <p:bldP spid="6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Abstract :</a:t>
            </a:r>
          </a:p>
          <a:p>
            <a:r>
              <a:rPr lang="en-US" sz="2000" dirty="0">
                <a:latin typeface="+mj-lt"/>
              </a:rPr>
              <a:t>In this workshop, you will look at what is involved in deploying SAP </a:t>
            </a:r>
            <a:r>
              <a:rPr lang="en-US" altLang="ja-JP" sz="2000" dirty="0">
                <a:latin typeface="+mj-lt"/>
              </a:rPr>
              <a:t>and SQL Server</a:t>
            </a:r>
            <a:r>
              <a:rPr lang="en-US" sz="2000" dirty="0">
                <a:latin typeface="+mj-lt"/>
              </a:rPr>
              <a:t> 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000" dirty="0">
              <a:latin typeface="+mj-lt"/>
            </a:endParaRPr>
          </a:p>
          <a:p>
            <a:pPr>
              <a:lnSpc>
                <a:spcPct val="90000"/>
              </a:lnSpc>
              <a:spcAft>
                <a:spcPts val="600"/>
              </a:spcAft>
            </a:pPr>
            <a:r>
              <a:rPr lang="en-US" sz="2000" dirty="0">
                <a:latin typeface="+mj-lt"/>
              </a:rPr>
              <a:t>Learning objectives :</a:t>
            </a:r>
          </a:p>
          <a:p>
            <a:pPr marL="342900" indent="-342900">
              <a:lnSpc>
                <a:spcPct val="90000"/>
              </a:lnSpc>
              <a:spcAft>
                <a:spcPts val="600"/>
              </a:spcAft>
              <a:buFont typeface="Arial" panose="020B0604020202020204" pitchFamily="34" charset="0"/>
              <a:buChar char="•"/>
            </a:pPr>
            <a:r>
              <a:rPr lang="en-US" sz="2000" dirty="0">
                <a:latin typeface="+mj-lt"/>
              </a:rPr>
              <a:t>Design SAP and SQL Server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000" dirty="0">
                <a:latin typeface="+mj-lt"/>
              </a:rPr>
              <a:t>Present the solution to business/technical decision makers and handle Q&amp;A with customer. </a:t>
            </a:r>
            <a:br>
              <a:rPr lang="en-US" sz="2000" dirty="0">
                <a:latin typeface="+mj-lt"/>
              </a:rPr>
            </a:br>
            <a:endParaRPr lang="en-US" sz="2000" dirty="0">
              <a:latin typeface="+mj-lt"/>
            </a:endParaRPr>
          </a:p>
          <a:p>
            <a:pPr>
              <a:lnSpc>
                <a:spcPct val="90000"/>
              </a:lnSpc>
              <a:spcAft>
                <a:spcPts val="600"/>
              </a:spcAft>
            </a:pPr>
            <a:r>
              <a:rPr lang="en-US" sz="2000" dirty="0">
                <a:latin typeface="+mj-lt"/>
              </a:rPr>
              <a:t>Prerequisite : </a:t>
            </a:r>
          </a:p>
          <a:p>
            <a:pPr marL="342900" indent="-342900">
              <a:lnSpc>
                <a:spcPct val="90000"/>
              </a:lnSpc>
              <a:spcAft>
                <a:spcPts val="600"/>
              </a:spcAft>
              <a:buFont typeface="Arial" panose="020B0604020202020204" pitchFamily="34" charset="0"/>
              <a:buChar char="•"/>
            </a:pPr>
            <a:r>
              <a:rPr lang="en-US" sz="2000" dirty="0">
                <a:latin typeface="+mj-lt"/>
              </a:rPr>
              <a:t>R-AIT344 : Architecture deep dive for SAP deployments</a:t>
            </a:r>
          </a:p>
          <a:p>
            <a:pPr marL="342900" indent="-342900">
              <a:lnSpc>
                <a:spcPct val="90000"/>
              </a:lnSpc>
              <a:spcAft>
                <a:spcPts val="600"/>
              </a:spcAft>
              <a:buFont typeface="Arial" panose="020B0604020202020204" pitchFamily="34" charset="0"/>
              <a:buChar char="•"/>
            </a:pPr>
            <a:r>
              <a:rPr lang="en-US" sz="2000" dirty="0">
                <a:latin typeface="+mj-lt"/>
              </a:rPr>
              <a:t>R-AIT333 : SAP Migration Practitioner Panel </a:t>
            </a:r>
          </a:p>
          <a:p>
            <a:pPr marL="342900" indent="-342900">
              <a:lnSpc>
                <a:spcPct val="90000"/>
              </a:lnSpc>
              <a:spcAft>
                <a:spcPts val="600"/>
              </a:spcAft>
              <a:buFont typeface="Arial" panose="020B0604020202020204" pitchFamily="34" charset="0"/>
              <a:buChar char="•"/>
            </a:pPr>
            <a:r>
              <a:rPr lang="en-US" sz="2000" dirty="0">
                <a:latin typeface="+mj-lt"/>
              </a:rPr>
              <a:t>Understanding of </a:t>
            </a:r>
            <a:r>
              <a:rPr lang="en-US" sz="2000" dirty="0">
                <a:latin typeface="+mj-lt"/>
                <a:hlinkClick r:id="rId3">
                  <a:extLst>
                    <a:ext uri="{A12FA001-AC4F-418D-AE19-62706E023703}">
                      <ahyp:hlinkClr xmlns:ahyp="http://schemas.microsoft.com/office/drawing/2018/hyperlinkcolor" val="tx"/>
                    </a:ext>
                  </a:extLst>
                </a:hlinkClick>
              </a:rPr>
              <a:t>SAP on Azure Webinar Training</a:t>
            </a:r>
            <a:r>
              <a:rPr lang="en-US" sz="2000" dirty="0">
                <a:latin typeface="+mj-lt"/>
              </a:rPr>
              <a:t> and </a:t>
            </a:r>
            <a:r>
              <a:rPr lang="en-US" sz="2000" dirty="0">
                <a:latin typeface="+mj-lt"/>
                <a:hlinkClick r:id="rId4">
                  <a:extLst>
                    <a:ext uri="{A12FA001-AC4F-418D-AE19-62706E023703}">
                      <ahyp:hlinkClr xmlns:ahyp="http://schemas.microsoft.com/office/drawing/2018/hyperlinkcolor" val="tx"/>
                    </a:ext>
                  </a:extLst>
                </a:hlinkClick>
              </a:rPr>
              <a:t>NetWeaver on Azure reference architecture </a:t>
            </a: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F2C2A4D6-8C9C-4703-B859-E2DC4306BD0E}"/>
              </a:ext>
            </a:extLst>
          </p:cNvPr>
          <p:cNvSpPr/>
          <p:nvPr/>
        </p:nvSpPr>
        <p:spPr>
          <a:xfrm>
            <a:off x="2913485" y="928026"/>
            <a:ext cx="474729" cy="5763888"/>
          </a:xfrm>
          <a:prstGeom prst="rect">
            <a:avLst/>
          </a:prstGeom>
          <a:solidFill>
            <a:schemeClr val="bg1">
              <a:lumMod val="8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544995" y="930417"/>
            <a:ext cx="6561511"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Region</a:t>
            </a: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3712111" y="131197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E8C658CE-9690-4188-A6FC-1F17202300A7}"/>
              </a:ext>
            </a:extLst>
          </p:cNvPr>
          <p:cNvSpPr/>
          <p:nvPr/>
        </p:nvSpPr>
        <p:spPr>
          <a:xfrm>
            <a:off x="3835018" y="144901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3938980" y="1779451"/>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8925135" y="1804103"/>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6747396" y="206974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26" name="Rectangle 25">
            <a:extLst>
              <a:ext uri="{FF2B5EF4-FFF2-40B4-BE49-F238E27FC236}">
                <a16:creationId xmlns:a16="http://schemas.microsoft.com/office/drawing/2014/main" id="{A221F85E-3496-4D1A-A069-000999E5FF35}"/>
              </a:ext>
            </a:extLst>
          </p:cNvPr>
          <p:cNvSpPr/>
          <p:nvPr/>
        </p:nvSpPr>
        <p:spPr>
          <a:xfrm>
            <a:off x="6898644" y="1782223"/>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438073" y="1479489"/>
            <a:ext cx="307744" cy="307744"/>
          </a:xfrm>
          <a:prstGeom prst="rect">
            <a:avLst/>
          </a:prstGeom>
        </p:spPr>
      </p:pic>
      <p:sp>
        <p:nvSpPr>
          <p:cNvPr id="52" name="Rectangle 51">
            <a:extLst>
              <a:ext uri="{FF2B5EF4-FFF2-40B4-BE49-F238E27FC236}">
                <a16:creationId xmlns:a16="http://schemas.microsoft.com/office/drawing/2014/main" id="{6A3D6B7D-E000-495E-9C18-C874E7F182F8}"/>
              </a:ext>
            </a:extLst>
          </p:cNvPr>
          <p:cNvSpPr/>
          <p:nvPr/>
        </p:nvSpPr>
        <p:spPr>
          <a:xfrm>
            <a:off x="4478386" y="1779451"/>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515758" y="1793252"/>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70" name="Rectangle 69">
            <a:extLst>
              <a:ext uri="{FF2B5EF4-FFF2-40B4-BE49-F238E27FC236}">
                <a16:creationId xmlns:a16="http://schemas.microsoft.com/office/drawing/2014/main" id="{1FAB3533-2D4D-48C3-B6D2-AE72ABC8AEE7}"/>
              </a:ext>
            </a:extLst>
          </p:cNvPr>
          <p:cNvSpPr/>
          <p:nvPr/>
        </p:nvSpPr>
        <p:spPr>
          <a:xfrm>
            <a:off x="3544995" y="3903863"/>
            <a:ext cx="6561512"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Region</a:t>
            </a: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3719095" y="428698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3842002" y="442402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3945963" y="4754460"/>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8932501" y="4741206"/>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6754379" y="504475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sp>
        <p:nvSpPr>
          <p:cNvPr id="80" name="Rectangle 79">
            <a:extLst>
              <a:ext uri="{FF2B5EF4-FFF2-40B4-BE49-F238E27FC236}">
                <a16:creationId xmlns:a16="http://schemas.microsoft.com/office/drawing/2014/main" id="{CFB5EA38-12CF-4FD9-8724-192497DA5BDB}"/>
              </a:ext>
            </a:extLst>
          </p:cNvPr>
          <p:cNvSpPr/>
          <p:nvPr/>
        </p:nvSpPr>
        <p:spPr>
          <a:xfrm>
            <a:off x="6904812" y="4742009"/>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445056" y="4454499"/>
            <a:ext cx="307744" cy="307744"/>
          </a:xfrm>
          <a:prstGeom prst="rect">
            <a:avLst/>
          </a:prstGeom>
        </p:spPr>
      </p:pic>
      <p:sp>
        <p:nvSpPr>
          <p:cNvPr id="100" name="Rectangle 99">
            <a:extLst>
              <a:ext uri="{FF2B5EF4-FFF2-40B4-BE49-F238E27FC236}">
                <a16:creationId xmlns:a16="http://schemas.microsoft.com/office/drawing/2014/main" id="{956C685B-5141-4596-8AD6-1C40278A9DE5}"/>
              </a:ext>
            </a:extLst>
          </p:cNvPr>
          <p:cNvSpPr/>
          <p:nvPr/>
        </p:nvSpPr>
        <p:spPr>
          <a:xfrm>
            <a:off x="4485369" y="4754460"/>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522742" y="4768262"/>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sp>
        <p:nvSpPr>
          <p:cNvPr id="152" name="Rectangle 151">
            <a:extLst>
              <a:ext uri="{FF2B5EF4-FFF2-40B4-BE49-F238E27FC236}">
                <a16:creationId xmlns:a16="http://schemas.microsoft.com/office/drawing/2014/main" id="{50EA30E8-4442-4640-82B7-EF53C0347F47}"/>
              </a:ext>
            </a:extLst>
          </p:cNvPr>
          <p:cNvSpPr/>
          <p:nvPr/>
        </p:nvSpPr>
        <p:spPr>
          <a:xfrm>
            <a:off x="10271216" y="928026"/>
            <a:ext cx="1026530" cy="5721274"/>
          </a:xfrm>
          <a:prstGeom prst="rect">
            <a:avLst/>
          </a:prstGeom>
          <a:solidFill>
            <a:schemeClr val="bg1">
              <a:lumMod val="85000"/>
            </a:scheme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3" name="Thought Bubble: Cloud 172">
            <a:extLst>
              <a:ext uri="{FF2B5EF4-FFF2-40B4-BE49-F238E27FC236}">
                <a16:creationId xmlns:a16="http://schemas.microsoft.com/office/drawing/2014/main" id="{54737E2F-ACB4-4CC3-B77B-8990582D761B}"/>
              </a:ext>
            </a:extLst>
          </p:cNvPr>
          <p:cNvSpPr/>
          <p:nvPr/>
        </p:nvSpPr>
        <p:spPr>
          <a:xfrm>
            <a:off x="2064731" y="2683782"/>
            <a:ext cx="601525" cy="2645353"/>
          </a:xfrm>
          <a:prstGeom prst="cloudCallout">
            <a:avLst>
              <a:gd name="adj1" fmla="val -13147"/>
              <a:gd name="adj2" fmla="val 214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Rectangle 200">
            <a:extLst>
              <a:ext uri="{FF2B5EF4-FFF2-40B4-BE49-F238E27FC236}">
                <a16:creationId xmlns:a16="http://schemas.microsoft.com/office/drawing/2014/main" id="{51199D19-D44F-49A4-8843-A74702EC8D6E}"/>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02" name="Picture 201" descr="A picture containing vector graphics&#10;&#10;Description automatically generated">
            <a:extLst>
              <a:ext uri="{FF2B5EF4-FFF2-40B4-BE49-F238E27FC236}">
                <a16:creationId xmlns:a16="http://schemas.microsoft.com/office/drawing/2014/main" id="{3D6497F3-C8AA-48B0-8F63-124D3B36F90E}"/>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203" name="Picture 202" descr="A picture containing vector graphics&#10;&#10;Description automatically generated">
            <a:extLst>
              <a:ext uri="{FF2B5EF4-FFF2-40B4-BE49-F238E27FC236}">
                <a16:creationId xmlns:a16="http://schemas.microsoft.com/office/drawing/2014/main" id="{92E51FD3-B989-4673-9A51-EBEBC358561A}"/>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204" name="Picture 203" descr="A picture containing vector graphics&#10;&#10;Description automatically generated">
            <a:extLst>
              <a:ext uri="{FF2B5EF4-FFF2-40B4-BE49-F238E27FC236}">
                <a16:creationId xmlns:a16="http://schemas.microsoft.com/office/drawing/2014/main" id="{37ECB263-FC87-43B7-8D10-0C5955A4A77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205" name="Picture 204">
            <a:extLst>
              <a:ext uri="{FF2B5EF4-FFF2-40B4-BE49-F238E27FC236}">
                <a16:creationId xmlns:a16="http://schemas.microsoft.com/office/drawing/2014/main" id="{A8B4B2F1-24CB-42CA-8467-797BFFDA3606}"/>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206" name="Picture 205">
            <a:extLst>
              <a:ext uri="{FF2B5EF4-FFF2-40B4-BE49-F238E27FC236}">
                <a16:creationId xmlns:a16="http://schemas.microsoft.com/office/drawing/2014/main" id="{968E4CE9-567E-4E69-A0F0-F0CE960F10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207" name="Picture 206">
            <a:extLst>
              <a:ext uri="{FF2B5EF4-FFF2-40B4-BE49-F238E27FC236}">
                <a16:creationId xmlns:a16="http://schemas.microsoft.com/office/drawing/2014/main" id="{9EF45A6E-7660-42F9-BF95-60F91705512A}"/>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208" name="Picture 207">
            <a:extLst>
              <a:ext uri="{FF2B5EF4-FFF2-40B4-BE49-F238E27FC236}">
                <a16:creationId xmlns:a16="http://schemas.microsoft.com/office/drawing/2014/main" id="{5937EF5F-2ADA-4E46-8CD5-AADCD077A30C}"/>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209" name="Picture 208">
            <a:extLst>
              <a:ext uri="{FF2B5EF4-FFF2-40B4-BE49-F238E27FC236}">
                <a16:creationId xmlns:a16="http://schemas.microsoft.com/office/drawing/2014/main" id="{EAAF5E10-60C3-4BD2-8E63-DCC34C679C5F}"/>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210" name="Picture 209">
            <a:extLst>
              <a:ext uri="{FF2B5EF4-FFF2-40B4-BE49-F238E27FC236}">
                <a16:creationId xmlns:a16="http://schemas.microsoft.com/office/drawing/2014/main" id="{5FA69212-9274-4AB3-8A9C-1815C3858486}"/>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211" name="TextBox 210">
            <a:extLst>
              <a:ext uri="{FF2B5EF4-FFF2-40B4-BE49-F238E27FC236}">
                <a16:creationId xmlns:a16="http://schemas.microsoft.com/office/drawing/2014/main" id="{40D39680-5D50-4C77-AD06-2086C275A01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212" name="TextBox 211">
            <a:extLst>
              <a:ext uri="{FF2B5EF4-FFF2-40B4-BE49-F238E27FC236}">
                <a16:creationId xmlns:a16="http://schemas.microsoft.com/office/drawing/2014/main" id="{5ED9A470-5502-47C0-BEDC-C0A40D339968}"/>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cxnSp>
        <p:nvCxnSpPr>
          <p:cNvPr id="221" name="Connector: Elbow 220">
            <a:extLst>
              <a:ext uri="{FF2B5EF4-FFF2-40B4-BE49-F238E27FC236}">
                <a16:creationId xmlns:a16="http://schemas.microsoft.com/office/drawing/2014/main" id="{10585C94-73BF-4F5A-809E-E0AC5A136289}"/>
              </a:ext>
            </a:extLst>
          </p:cNvPr>
          <p:cNvCxnSpPr>
            <a:cxnSpLocks/>
            <a:stCxn id="201" idx="3"/>
          </p:cNvCxnSpPr>
          <p:nvPr/>
        </p:nvCxnSpPr>
        <p:spPr>
          <a:xfrm>
            <a:off x="1847635" y="4017513"/>
            <a:ext cx="227857" cy="2163"/>
          </a:xfrm>
          <a:prstGeom prst="bentConnector3">
            <a:avLst>
              <a:gd name="adj1" fmla="val 50000"/>
            </a:avLst>
          </a:prstGeom>
          <a:noFill/>
          <a:ln w="19050" cap="flat" cmpd="sng" algn="ctr">
            <a:solidFill>
              <a:srgbClr val="FFFF00"/>
            </a:solidFill>
            <a:prstDash val="solid"/>
            <a:miter lim="800000"/>
            <a:tailEnd type="none"/>
          </a:ln>
          <a:effectLst/>
        </p:spPr>
      </p:cxnSp>
      <p:sp>
        <p:nvSpPr>
          <p:cNvPr id="146" name="Oval 145">
            <a:extLst>
              <a:ext uri="{FF2B5EF4-FFF2-40B4-BE49-F238E27FC236}">
                <a16:creationId xmlns:a16="http://schemas.microsoft.com/office/drawing/2014/main" id="{450AF0E0-4A51-497C-8CD5-A94D2F8CCDC0}"/>
              </a:ext>
            </a:extLst>
          </p:cNvPr>
          <p:cNvSpPr/>
          <p:nvPr/>
        </p:nvSpPr>
        <p:spPr>
          <a:xfrm>
            <a:off x="1897447" y="5906950"/>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71" name="Rectangular Callout 157">
            <a:extLst>
              <a:ext uri="{FF2B5EF4-FFF2-40B4-BE49-F238E27FC236}">
                <a16:creationId xmlns:a16="http://schemas.microsoft.com/office/drawing/2014/main" id="{CC7FDF03-9927-457C-9DFD-B9F1570ED15B}"/>
              </a:ext>
            </a:extLst>
          </p:cNvPr>
          <p:cNvSpPr/>
          <p:nvPr/>
        </p:nvSpPr>
        <p:spPr>
          <a:xfrm>
            <a:off x="2119979" y="5720653"/>
            <a:ext cx="1260307" cy="515762"/>
          </a:xfrm>
          <a:prstGeom prst="wedgeRectCallout">
            <a:avLst>
              <a:gd name="adj1" fmla="val 27802"/>
              <a:gd name="adj2" fmla="val -286626"/>
            </a:avLst>
          </a:prstGeom>
          <a:solidFill>
            <a:schemeClr val="accent5">
              <a:lumMod val="10000"/>
              <a:lumOff val="90000"/>
            </a:schemeClr>
          </a:solidFill>
          <a:ln w="6350" cap="flat" cmpd="sng" algn="ctr">
            <a:solidFill>
              <a:srgbClr val="5B9BD5"/>
            </a:solidFill>
            <a:prstDash val="solid"/>
            <a:miter lim="800000"/>
          </a:ln>
          <a:effectLst/>
        </p:spPr>
        <p:txBody>
          <a:bodyPr lIns="0" rIns="0"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ExpressRoute or/and S2S VPN ? </a:t>
            </a:r>
          </a:p>
        </p:txBody>
      </p:sp>
      <p:sp>
        <p:nvSpPr>
          <p:cNvPr id="172" name="Oval 171">
            <a:extLst>
              <a:ext uri="{FF2B5EF4-FFF2-40B4-BE49-F238E27FC236}">
                <a16:creationId xmlns:a16="http://schemas.microsoft.com/office/drawing/2014/main" id="{A50F6D85-3717-43DA-A315-EEC4D49B30A5}"/>
              </a:ext>
            </a:extLst>
          </p:cNvPr>
          <p:cNvSpPr/>
          <p:nvPr/>
        </p:nvSpPr>
        <p:spPr>
          <a:xfrm>
            <a:off x="7733814" y="1000543"/>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74" name="Rectangular Callout 172">
            <a:extLst>
              <a:ext uri="{FF2B5EF4-FFF2-40B4-BE49-F238E27FC236}">
                <a16:creationId xmlns:a16="http://schemas.microsoft.com/office/drawing/2014/main" id="{AA5E2BD9-907F-48F0-B1C1-79E03A8330F4}"/>
              </a:ext>
            </a:extLst>
          </p:cNvPr>
          <p:cNvSpPr/>
          <p:nvPr/>
        </p:nvSpPr>
        <p:spPr>
          <a:xfrm>
            <a:off x="8039835" y="995664"/>
            <a:ext cx="1260304" cy="556789"/>
          </a:xfrm>
          <a:prstGeom prst="wedgeRectCallout">
            <a:avLst>
              <a:gd name="adj1" fmla="val -43587"/>
              <a:gd name="adj2" fmla="val 105205"/>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How to design</a:t>
            </a:r>
            <a:b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highly available SQL Server VMs ?</a:t>
            </a:r>
          </a:p>
        </p:txBody>
      </p:sp>
      <p:sp>
        <p:nvSpPr>
          <p:cNvPr id="176" name="Oval 175">
            <a:extLst>
              <a:ext uri="{FF2B5EF4-FFF2-40B4-BE49-F238E27FC236}">
                <a16:creationId xmlns:a16="http://schemas.microsoft.com/office/drawing/2014/main" id="{8E1FA54E-1762-45F1-8F91-193BFA498198}"/>
              </a:ext>
            </a:extLst>
          </p:cNvPr>
          <p:cNvSpPr/>
          <p:nvPr/>
        </p:nvSpPr>
        <p:spPr>
          <a:xfrm>
            <a:off x="2111712" y="1769229"/>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
        <p:nvSpPr>
          <p:cNvPr id="177" name="Rectangular Callout 172">
            <a:extLst>
              <a:ext uri="{FF2B5EF4-FFF2-40B4-BE49-F238E27FC236}">
                <a16:creationId xmlns:a16="http://schemas.microsoft.com/office/drawing/2014/main" id="{73C757FF-E735-4C48-9759-E875849F7DC9}"/>
              </a:ext>
            </a:extLst>
          </p:cNvPr>
          <p:cNvSpPr/>
          <p:nvPr/>
        </p:nvSpPr>
        <p:spPr>
          <a:xfrm>
            <a:off x="2366394" y="1505660"/>
            <a:ext cx="1094181" cy="606367"/>
          </a:xfrm>
          <a:prstGeom prst="wedgeRectCallout">
            <a:avLst>
              <a:gd name="adj1" fmla="val 88051"/>
              <a:gd name="adj2" fmla="val 7348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VPN/ ExpressRoute Gateway SKU ?</a:t>
            </a:r>
          </a:p>
        </p:txBody>
      </p:sp>
      <p:sp>
        <p:nvSpPr>
          <p:cNvPr id="178" name="Rectangular Callout 172">
            <a:extLst>
              <a:ext uri="{FF2B5EF4-FFF2-40B4-BE49-F238E27FC236}">
                <a16:creationId xmlns:a16="http://schemas.microsoft.com/office/drawing/2014/main" id="{A2F35670-0D4E-4785-B70D-84FE539BD1F1}"/>
              </a:ext>
            </a:extLst>
          </p:cNvPr>
          <p:cNvSpPr/>
          <p:nvPr/>
        </p:nvSpPr>
        <p:spPr>
          <a:xfrm>
            <a:off x="4282059" y="1058320"/>
            <a:ext cx="1363257" cy="556789"/>
          </a:xfrm>
          <a:prstGeom prst="wedgeRectCallout">
            <a:avLst>
              <a:gd name="adj1" fmla="val 17874"/>
              <a:gd name="adj2" fmla="val 12389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How to design</a:t>
            </a:r>
            <a:b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b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 highly available ASCS, SOFS and AP ?</a:t>
            </a:r>
          </a:p>
        </p:txBody>
      </p:sp>
      <p:sp>
        <p:nvSpPr>
          <p:cNvPr id="179" name="Oval 178">
            <a:extLst>
              <a:ext uri="{FF2B5EF4-FFF2-40B4-BE49-F238E27FC236}">
                <a16:creationId xmlns:a16="http://schemas.microsoft.com/office/drawing/2014/main" id="{26311D98-5339-4C4F-865C-8A08364FB68B}"/>
              </a:ext>
            </a:extLst>
          </p:cNvPr>
          <p:cNvSpPr/>
          <p:nvPr/>
        </p:nvSpPr>
        <p:spPr>
          <a:xfrm>
            <a:off x="4865657" y="79973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sp>
        <p:nvSpPr>
          <p:cNvPr id="180" name="Rectangular Callout 172">
            <a:extLst>
              <a:ext uri="{FF2B5EF4-FFF2-40B4-BE49-F238E27FC236}">
                <a16:creationId xmlns:a16="http://schemas.microsoft.com/office/drawing/2014/main" id="{C6788C96-A47D-4645-9CBC-4B86EC2133D4}"/>
              </a:ext>
            </a:extLst>
          </p:cNvPr>
          <p:cNvSpPr/>
          <p:nvPr/>
        </p:nvSpPr>
        <p:spPr>
          <a:xfrm>
            <a:off x="7887881" y="6336825"/>
            <a:ext cx="1030864" cy="442356"/>
          </a:xfrm>
          <a:prstGeom prst="wedgeRectCallout">
            <a:avLst>
              <a:gd name="adj1" fmla="val -18074"/>
              <a:gd name="adj2" fmla="val -87249"/>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What are DR solutions ?</a:t>
            </a:r>
          </a:p>
        </p:txBody>
      </p:sp>
      <p:sp>
        <p:nvSpPr>
          <p:cNvPr id="181" name="Rectangular Callout 172">
            <a:extLst>
              <a:ext uri="{FF2B5EF4-FFF2-40B4-BE49-F238E27FC236}">
                <a16:creationId xmlns:a16="http://schemas.microsoft.com/office/drawing/2014/main" id="{91EA169E-713E-4671-9938-6D9C1E0EBC8B}"/>
              </a:ext>
            </a:extLst>
          </p:cNvPr>
          <p:cNvSpPr/>
          <p:nvPr/>
        </p:nvSpPr>
        <p:spPr>
          <a:xfrm>
            <a:off x="10443905" y="813306"/>
            <a:ext cx="1224465" cy="582446"/>
          </a:xfrm>
          <a:prstGeom prst="wedgeRectCallout">
            <a:avLst>
              <a:gd name="adj1" fmla="val -15991"/>
              <a:gd name="adj2" fmla="val 9362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What other Azure services can be used ?</a:t>
            </a:r>
          </a:p>
        </p:txBody>
      </p:sp>
      <p:sp>
        <p:nvSpPr>
          <p:cNvPr id="184" name="Oval 183">
            <a:extLst>
              <a:ext uri="{FF2B5EF4-FFF2-40B4-BE49-F238E27FC236}">
                <a16:creationId xmlns:a16="http://schemas.microsoft.com/office/drawing/2014/main" id="{59C813F8-95B8-4806-8A1F-7D9EF36E8DB0}"/>
              </a:ext>
            </a:extLst>
          </p:cNvPr>
          <p:cNvSpPr/>
          <p:nvPr/>
        </p:nvSpPr>
        <p:spPr>
          <a:xfrm>
            <a:off x="11732975" y="90585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7" name="Oval 186">
            <a:extLst>
              <a:ext uri="{FF2B5EF4-FFF2-40B4-BE49-F238E27FC236}">
                <a16:creationId xmlns:a16="http://schemas.microsoft.com/office/drawing/2014/main" id="{877A3FFB-C5EC-4A3E-AF5C-A898DDECC8FA}"/>
              </a:ext>
            </a:extLst>
          </p:cNvPr>
          <p:cNvSpPr/>
          <p:nvPr/>
        </p:nvSpPr>
        <p:spPr>
          <a:xfrm>
            <a:off x="9012005" y="6454977"/>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sp>
        <p:nvSpPr>
          <p:cNvPr id="189" name="Rectangular Callout 172">
            <a:extLst>
              <a:ext uri="{FF2B5EF4-FFF2-40B4-BE49-F238E27FC236}">
                <a16:creationId xmlns:a16="http://schemas.microsoft.com/office/drawing/2014/main" id="{18815DC3-A170-4D16-8C7D-80F8A173403C}"/>
              </a:ext>
            </a:extLst>
          </p:cNvPr>
          <p:cNvSpPr/>
          <p:nvPr/>
        </p:nvSpPr>
        <p:spPr>
          <a:xfrm>
            <a:off x="9976937" y="258962"/>
            <a:ext cx="1224465" cy="423817"/>
          </a:xfrm>
          <a:prstGeom prst="wedgeRectCallout">
            <a:avLst>
              <a:gd name="adj1" fmla="val -52858"/>
              <a:gd name="adj2" fmla="val 120313"/>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122" b="0" i="0" u="none" strike="noStrike" kern="0" cap="none" spc="0" normalizeH="0" baseline="0" noProof="0" dirty="0">
                <a:ln>
                  <a:noFill/>
                </a:ln>
                <a:solidFill>
                  <a:sysClr val="windowText" lastClr="000000"/>
                </a:solidFill>
                <a:effectLst/>
                <a:uLnTx/>
                <a:uFillTx/>
                <a:latin typeface="Calibri Light" panose="020F0302020204030204"/>
                <a:ea typeface="+mn-ea"/>
                <a:cs typeface="+mn-cs"/>
              </a:rPr>
              <a:t>Decide Azure regions to use</a:t>
            </a:r>
          </a:p>
        </p:txBody>
      </p:sp>
      <p:sp>
        <p:nvSpPr>
          <p:cNvPr id="190" name="Oval 189">
            <a:extLst>
              <a:ext uri="{FF2B5EF4-FFF2-40B4-BE49-F238E27FC236}">
                <a16:creationId xmlns:a16="http://schemas.microsoft.com/office/drawing/2014/main" id="{032148F4-416A-4168-9447-DCD002A7DE28}"/>
              </a:ext>
            </a:extLst>
          </p:cNvPr>
          <p:cNvSpPr/>
          <p:nvPr/>
        </p:nvSpPr>
        <p:spPr>
          <a:xfrm>
            <a:off x="11286429" y="24661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Tree>
    <p:extLst>
      <p:ext uri="{BB962C8B-B14F-4D97-AF65-F5344CB8AC3E}">
        <p14:creationId xmlns:p14="http://schemas.microsoft.com/office/powerpoint/2010/main" val="2836502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anim calcmode="lin" valueType="num">
                                      <p:cBhvr>
                                        <p:cTn id="8" dur="1000" fill="hold"/>
                                        <p:tgtEl>
                                          <p:spTgt spid="189"/>
                                        </p:tgtEl>
                                        <p:attrNameLst>
                                          <p:attrName>ppt_x</p:attrName>
                                        </p:attrNameLst>
                                      </p:cBhvr>
                                      <p:tavLst>
                                        <p:tav tm="0">
                                          <p:val>
                                            <p:strVal val="#ppt_x"/>
                                          </p:val>
                                        </p:tav>
                                        <p:tav tm="100000">
                                          <p:val>
                                            <p:strVal val="#ppt_x"/>
                                          </p:val>
                                        </p:tav>
                                      </p:tavLst>
                                    </p:anim>
                                    <p:anim calcmode="lin" valueType="num">
                                      <p:cBhvr>
                                        <p:cTn id="9" dur="1000" fill="hold"/>
                                        <p:tgtEl>
                                          <p:spTgt spid="18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0"/>
                                        </p:tgtEl>
                                        <p:attrNameLst>
                                          <p:attrName>style.visibility</p:attrName>
                                        </p:attrNameLst>
                                      </p:cBhvr>
                                      <p:to>
                                        <p:strVal val="visible"/>
                                      </p:to>
                                    </p:set>
                                    <p:animEffect transition="in" filter="fade">
                                      <p:cBhvr>
                                        <p:cTn id="12" dur="1000"/>
                                        <p:tgtEl>
                                          <p:spTgt spid="190"/>
                                        </p:tgtEl>
                                      </p:cBhvr>
                                    </p:animEffect>
                                    <p:anim calcmode="lin" valueType="num">
                                      <p:cBhvr>
                                        <p:cTn id="13" dur="1000" fill="hold"/>
                                        <p:tgtEl>
                                          <p:spTgt spid="190"/>
                                        </p:tgtEl>
                                        <p:attrNameLst>
                                          <p:attrName>ppt_x</p:attrName>
                                        </p:attrNameLst>
                                      </p:cBhvr>
                                      <p:tavLst>
                                        <p:tav tm="0">
                                          <p:val>
                                            <p:strVal val="#ppt_x"/>
                                          </p:val>
                                        </p:tav>
                                        <p:tav tm="100000">
                                          <p:val>
                                            <p:strVal val="#ppt_x"/>
                                          </p:val>
                                        </p:tav>
                                      </p:tavLst>
                                    </p:anim>
                                    <p:anim calcmode="lin" valueType="num">
                                      <p:cBhvr>
                                        <p:cTn id="14"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1000"/>
                                        <p:tgtEl>
                                          <p:spTgt spid="146"/>
                                        </p:tgtEl>
                                      </p:cBhvr>
                                    </p:animEffect>
                                    <p:anim calcmode="lin" valueType="num">
                                      <p:cBhvr>
                                        <p:cTn id="20" dur="1000" fill="hold"/>
                                        <p:tgtEl>
                                          <p:spTgt spid="146"/>
                                        </p:tgtEl>
                                        <p:attrNameLst>
                                          <p:attrName>ppt_x</p:attrName>
                                        </p:attrNameLst>
                                      </p:cBhvr>
                                      <p:tavLst>
                                        <p:tav tm="0">
                                          <p:val>
                                            <p:strVal val="#ppt_x"/>
                                          </p:val>
                                        </p:tav>
                                        <p:tav tm="100000">
                                          <p:val>
                                            <p:strVal val="#ppt_x"/>
                                          </p:val>
                                        </p:tav>
                                      </p:tavLst>
                                    </p:anim>
                                    <p:anim calcmode="lin" valueType="num">
                                      <p:cBhvr>
                                        <p:cTn id="21" dur="1000" fill="hold"/>
                                        <p:tgtEl>
                                          <p:spTgt spid="14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71"/>
                                        </p:tgtEl>
                                        <p:attrNameLst>
                                          <p:attrName>style.visibility</p:attrName>
                                        </p:attrNameLst>
                                      </p:cBhvr>
                                      <p:to>
                                        <p:strVal val="visible"/>
                                      </p:to>
                                    </p:set>
                                    <p:animEffect transition="in" filter="fade">
                                      <p:cBhvr>
                                        <p:cTn id="24" dur="1000"/>
                                        <p:tgtEl>
                                          <p:spTgt spid="171"/>
                                        </p:tgtEl>
                                      </p:cBhvr>
                                    </p:animEffect>
                                    <p:anim calcmode="lin" valueType="num">
                                      <p:cBhvr>
                                        <p:cTn id="25" dur="1000" fill="hold"/>
                                        <p:tgtEl>
                                          <p:spTgt spid="171"/>
                                        </p:tgtEl>
                                        <p:attrNameLst>
                                          <p:attrName>ppt_x</p:attrName>
                                        </p:attrNameLst>
                                      </p:cBhvr>
                                      <p:tavLst>
                                        <p:tav tm="0">
                                          <p:val>
                                            <p:strVal val="#ppt_x"/>
                                          </p:val>
                                        </p:tav>
                                        <p:tav tm="100000">
                                          <p:val>
                                            <p:strVal val="#ppt_x"/>
                                          </p:val>
                                        </p:tav>
                                      </p:tavLst>
                                    </p:anim>
                                    <p:anim calcmode="lin" valueType="num">
                                      <p:cBhvr>
                                        <p:cTn id="26"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6"/>
                                        </p:tgtEl>
                                        <p:attrNameLst>
                                          <p:attrName>style.visibility</p:attrName>
                                        </p:attrNameLst>
                                      </p:cBhvr>
                                      <p:to>
                                        <p:strVal val="visible"/>
                                      </p:to>
                                    </p:set>
                                    <p:animEffect transition="in" filter="fade">
                                      <p:cBhvr>
                                        <p:cTn id="31" dur="1000"/>
                                        <p:tgtEl>
                                          <p:spTgt spid="176"/>
                                        </p:tgtEl>
                                      </p:cBhvr>
                                    </p:animEffect>
                                    <p:anim calcmode="lin" valueType="num">
                                      <p:cBhvr>
                                        <p:cTn id="32" dur="1000" fill="hold"/>
                                        <p:tgtEl>
                                          <p:spTgt spid="176"/>
                                        </p:tgtEl>
                                        <p:attrNameLst>
                                          <p:attrName>ppt_x</p:attrName>
                                        </p:attrNameLst>
                                      </p:cBhvr>
                                      <p:tavLst>
                                        <p:tav tm="0">
                                          <p:val>
                                            <p:strVal val="#ppt_x"/>
                                          </p:val>
                                        </p:tav>
                                        <p:tav tm="100000">
                                          <p:val>
                                            <p:strVal val="#ppt_x"/>
                                          </p:val>
                                        </p:tav>
                                      </p:tavLst>
                                    </p:anim>
                                    <p:anim calcmode="lin" valueType="num">
                                      <p:cBhvr>
                                        <p:cTn id="33" dur="1000" fill="hold"/>
                                        <p:tgtEl>
                                          <p:spTgt spid="17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7"/>
                                        </p:tgtEl>
                                        <p:attrNameLst>
                                          <p:attrName>style.visibility</p:attrName>
                                        </p:attrNameLst>
                                      </p:cBhvr>
                                      <p:to>
                                        <p:strVal val="visible"/>
                                      </p:to>
                                    </p:set>
                                    <p:animEffect transition="in" filter="fade">
                                      <p:cBhvr>
                                        <p:cTn id="36" dur="1000"/>
                                        <p:tgtEl>
                                          <p:spTgt spid="177"/>
                                        </p:tgtEl>
                                      </p:cBhvr>
                                    </p:animEffect>
                                    <p:anim calcmode="lin" valueType="num">
                                      <p:cBhvr>
                                        <p:cTn id="37" dur="1000" fill="hold"/>
                                        <p:tgtEl>
                                          <p:spTgt spid="177"/>
                                        </p:tgtEl>
                                        <p:attrNameLst>
                                          <p:attrName>ppt_x</p:attrName>
                                        </p:attrNameLst>
                                      </p:cBhvr>
                                      <p:tavLst>
                                        <p:tav tm="0">
                                          <p:val>
                                            <p:strVal val="#ppt_x"/>
                                          </p:val>
                                        </p:tav>
                                        <p:tav tm="100000">
                                          <p:val>
                                            <p:strVal val="#ppt_x"/>
                                          </p:val>
                                        </p:tav>
                                      </p:tavLst>
                                    </p:anim>
                                    <p:anim calcmode="lin" valueType="num">
                                      <p:cBhvr>
                                        <p:cTn id="38"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in" filter="fade">
                                      <p:cBhvr>
                                        <p:cTn id="43" dur="1000"/>
                                        <p:tgtEl>
                                          <p:spTgt spid="174"/>
                                        </p:tgtEl>
                                      </p:cBhvr>
                                    </p:animEffect>
                                    <p:anim calcmode="lin" valueType="num">
                                      <p:cBhvr>
                                        <p:cTn id="44" dur="1000" fill="hold"/>
                                        <p:tgtEl>
                                          <p:spTgt spid="174"/>
                                        </p:tgtEl>
                                        <p:attrNameLst>
                                          <p:attrName>ppt_x</p:attrName>
                                        </p:attrNameLst>
                                      </p:cBhvr>
                                      <p:tavLst>
                                        <p:tav tm="0">
                                          <p:val>
                                            <p:strVal val="#ppt_x"/>
                                          </p:val>
                                        </p:tav>
                                        <p:tav tm="100000">
                                          <p:val>
                                            <p:strVal val="#ppt_x"/>
                                          </p:val>
                                        </p:tav>
                                      </p:tavLst>
                                    </p:anim>
                                    <p:anim calcmode="lin" valueType="num">
                                      <p:cBhvr>
                                        <p:cTn id="45" dur="1000" fill="hold"/>
                                        <p:tgtEl>
                                          <p:spTgt spid="17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72"/>
                                        </p:tgtEl>
                                        <p:attrNameLst>
                                          <p:attrName>style.visibility</p:attrName>
                                        </p:attrNameLst>
                                      </p:cBhvr>
                                      <p:to>
                                        <p:strVal val="visible"/>
                                      </p:to>
                                    </p:set>
                                    <p:animEffect transition="in" filter="fade">
                                      <p:cBhvr>
                                        <p:cTn id="48" dur="1000"/>
                                        <p:tgtEl>
                                          <p:spTgt spid="172"/>
                                        </p:tgtEl>
                                      </p:cBhvr>
                                    </p:animEffect>
                                    <p:anim calcmode="lin" valueType="num">
                                      <p:cBhvr>
                                        <p:cTn id="49" dur="1000" fill="hold"/>
                                        <p:tgtEl>
                                          <p:spTgt spid="172"/>
                                        </p:tgtEl>
                                        <p:attrNameLst>
                                          <p:attrName>ppt_x</p:attrName>
                                        </p:attrNameLst>
                                      </p:cBhvr>
                                      <p:tavLst>
                                        <p:tav tm="0">
                                          <p:val>
                                            <p:strVal val="#ppt_x"/>
                                          </p:val>
                                        </p:tav>
                                        <p:tav tm="100000">
                                          <p:val>
                                            <p:strVal val="#ppt_x"/>
                                          </p:val>
                                        </p:tav>
                                      </p:tavLst>
                                    </p:anim>
                                    <p:anim calcmode="lin" valueType="num">
                                      <p:cBhvr>
                                        <p:cTn id="50" dur="1000" fill="hold"/>
                                        <p:tgtEl>
                                          <p:spTgt spid="17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8"/>
                                        </p:tgtEl>
                                        <p:attrNameLst>
                                          <p:attrName>style.visibility</p:attrName>
                                        </p:attrNameLst>
                                      </p:cBhvr>
                                      <p:to>
                                        <p:strVal val="visible"/>
                                      </p:to>
                                    </p:set>
                                    <p:animEffect transition="in" filter="fade">
                                      <p:cBhvr>
                                        <p:cTn id="55" dur="1000"/>
                                        <p:tgtEl>
                                          <p:spTgt spid="178"/>
                                        </p:tgtEl>
                                      </p:cBhvr>
                                    </p:animEffect>
                                    <p:anim calcmode="lin" valueType="num">
                                      <p:cBhvr>
                                        <p:cTn id="56" dur="1000" fill="hold"/>
                                        <p:tgtEl>
                                          <p:spTgt spid="178"/>
                                        </p:tgtEl>
                                        <p:attrNameLst>
                                          <p:attrName>ppt_x</p:attrName>
                                        </p:attrNameLst>
                                      </p:cBhvr>
                                      <p:tavLst>
                                        <p:tav tm="0">
                                          <p:val>
                                            <p:strVal val="#ppt_x"/>
                                          </p:val>
                                        </p:tav>
                                        <p:tav tm="100000">
                                          <p:val>
                                            <p:strVal val="#ppt_x"/>
                                          </p:val>
                                        </p:tav>
                                      </p:tavLst>
                                    </p:anim>
                                    <p:anim calcmode="lin" valueType="num">
                                      <p:cBhvr>
                                        <p:cTn id="57" dur="1000" fill="hold"/>
                                        <p:tgtEl>
                                          <p:spTgt spid="17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79"/>
                                        </p:tgtEl>
                                        <p:attrNameLst>
                                          <p:attrName>style.visibility</p:attrName>
                                        </p:attrNameLst>
                                      </p:cBhvr>
                                      <p:to>
                                        <p:strVal val="visible"/>
                                      </p:to>
                                    </p:set>
                                    <p:animEffect transition="in" filter="fade">
                                      <p:cBhvr>
                                        <p:cTn id="60" dur="1000"/>
                                        <p:tgtEl>
                                          <p:spTgt spid="179"/>
                                        </p:tgtEl>
                                      </p:cBhvr>
                                    </p:animEffect>
                                    <p:anim calcmode="lin" valueType="num">
                                      <p:cBhvr>
                                        <p:cTn id="61" dur="1000" fill="hold"/>
                                        <p:tgtEl>
                                          <p:spTgt spid="179"/>
                                        </p:tgtEl>
                                        <p:attrNameLst>
                                          <p:attrName>ppt_x</p:attrName>
                                        </p:attrNameLst>
                                      </p:cBhvr>
                                      <p:tavLst>
                                        <p:tav tm="0">
                                          <p:val>
                                            <p:strVal val="#ppt_x"/>
                                          </p:val>
                                        </p:tav>
                                        <p:tav tm="100000">
                                          <p:val>
                                            <p:strVal val="#ppt_x"/>
                                          </p:val>
                                        </p:tav>
                                      </p:tavLst>
                                    </p:anim>
                                    <p:anim calcmode="lin" valueType="num">
                                      <p:cBhvr>
                                        <p:cTn id="62"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81"/>
                                        </p:tgtEl>
                                        <p:attrNameLst>
                                          <p:attrName>style.visibility</p:attrName>
                                        </p:attrNameLst>
                                      </p:cBhvr>
                                      <p:to>
                                        <p:strVal val="visible"/>
                                      </p:to>
                                    </p:set>
                                    <p:animEffect transition="in" filter="fade">
                                      <p:cBhvr>
                                        <p:cTn id="67" dur="1000"/>
                                        <p:tgtEl>
                                          <p:spTgt spid="181"/>
                                        </p:tgtEl>
                                      </p:cBhvr>
                                    </p:animEffect>
                                    <p:anim calcmode="lin" valueType="num">
                                      <p:cBhvr>
                                        <p:cTn id="68" dur="1000" fill="hold"/>
                                        <p:tgtEl>
                                          <p:spTgt spid="181"/>
                                        </p:tgtEl>
                                        <p:attrNameLst>
                                          <p:attrName>ppt_x</p:attrName>
                                        </p:attrNameLst>
                                      </p:cBhvr>
                                      <p:tavLst>
                                        <p:tav tm="0">
                                          <p:val>
                                            <p:strVal val="#ppt_x"/>
                                          </p:val>
                                        </p:tav>
                                        <p:tav tm="100000">
                                          <p:val>
                                            <p:strVal val="#ppt_x"/>
                                          </p:val>
                                        </p:tav>
                                      </p:tavLst>
                                    </p:anim>
                                    <p:anim calcmode="lin" valueType="num">
                                      <p:cBhvr>
                                        <p:cTn id="69" dur="1000" fill="hold"/>
                                        <p:tgtEl>
                                          <p:spTgt spid="18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84"/>
                                        </p:tgtEl>
                                        <p:attrNameLst>
                                          <p:attrName>style.visibility</p:attrName>
                                        </p:attrNameLst>
                                      </p:cBhvr>
                                      <p:to>
                                        <p:strVal val="visible"/>
                                      </p:to>
                                    </p:set>
                                    <p:animEffect transition="in" filter="fade">
                                      <p:cBhvr>
                                        <p:cTn id="72" dur="1000"/>
                                        <p:tgtEl>
                                          <p:spTgt spid="184"/>
                                        </p:tgtEl>
                                      </p:cBhvr>
                                    </p:animEffect>
                                    <p:anim calcmode="lin" valueType="num">
                                      <p:cBhvr>
                                        <p:cTn id="73" dur="1000" fill="hold"/>
                                        <p:tgtEl>
                                          <p:spTgt spid="184"/>
                                        </p:tgtEl>
                                        <p:attrNameLst>
                                          <p:attrName>ppt_x</p:attrName>
                                        </p:attrNameLst>
                                      </p:cBhvr>
                                      <p:tavLst>
                                        <p:tav tm="0">
                                          <p:val>
                                            <p:strVal val="#ppt_x"/>
                                          </p:val>
                                        </p:tav>
                                        <p:tav tm="100000">
                                          <p:val>
                                            <p:strVal val="#ppt_x"/>
                                          </p:val>
                                        </p:tav>
                                      </p:tavLst>
                                    </p:anim>
                                    <p:anim calcmode="lin" valueType="num">
                                      <p:cBhvr>
                                        <p:cTn id="74"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80"/>
                                        </p:tgtEl>
                                        <p:attrNameLst>
                                          <p:attrName>style.visibility</p:attrName>
                                        </p:attrNameLst>
                                      </p:cBhvr>
                                      <p:to>
                                        <p:strVal val="visible"/>
                                      </p:to>
                                    </p:set>
                                    <p:animEffect transition="in" filter="fade">
                                      <p:cBhvr>
                                        <p:cTn id="79" dur="1000"/>
                                        <p:tgtEl>
                                          <p:spTgt spid="180"/>
                                        </p:tgtEl>
                                      </p:cBhvr>
                                    </p:animEffect>
                                    <p:anim calcmode="lin" valueType="num">
                                      <p:cBhvr>
                                        <p:cTn id="80" dur="1000" fill="hold"/>
                                        <p:tgtEl>
                                          <p:spTgt spid="180"/>
                                        </p:tgtEl>
                                        <p:attrNameLst>
                                          <p:attrName>ppt_x</p:attrName>
                                        </p:attrNameLst>
                                      </p:cBhvr>
                                      <p:tavLst>
                                        <p:tav tm="0">
                                          <p:val>
                                            <p:strVal val="#ppt_x"/>
                                          </p:val>
                                        </p:tav>
                                        <p:tav tm="100000">
                                          <p:val>
                                            <p:strVal val="#ppt_x"/>
                                          </p:val>
                                        </p:tav>
                                      </p:tavLst>
                                    </p:anim>
                                    <p:anim calcmode="lin" valueType="num">
                                      <p:cBhvr>
                                        <p:cTn id="81" dur="1000" fill="hold"/>
                                        <p:tgtEl>
                                          <p:spTgt spid="180"/>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87"/>
                                        </p:tgtEl>
                                        <p:attrNameLst>
                                          <p:attrName>style.visibility</p:attrName>
                                        </p:attrNameLst>
                                      </p:cBhvr>
                                      <p:to>
                                        <p:strVal val="visible"/>
                                      </p:to>
                                    </p:set>
                                    <p:animEffect transition="in" filter="fade">
                                      <p:cBhvr>
                                        <p:cTn id="84" dur="1000"/>
                                        <p:tgtEl>
                                          <p:spTgt spid="187"/>
                                        </p:tgtEl>
                                      </p:cBhvr>
                                    </p:animEffect>
                                    <p:anim calcmode="lin" valueType="num">
                                      <p:cBhvr>
                                        <p:cTn id="85" dur="1000" fill="hold"/>
                                        <p:tgtEl>
                                          <p:spTgt spid="187"/>
                                        </p:tgtEl>
                                        <p:attrNameLst>
                                          <p:attrName>ppt_x</p:attrName>
                                        </p:attrNameLst>
                                      </p:cBhvr>
                                      <p:tavLst>
                                        <p:tav tm="0">
                                          <p:val>
                                            <p:strVal val="#ppt_x"/>
                                          </p:val>
                                        </p:tav>
                                        <p:tav tm="100000">
                                          <p:val>
                                            <p:strVal val="#ppt_x"/>
                                          </p:val>
                                        </p:tav>
                                      </p:tavLst>
                                    </p:anim>
                                    <p:anim calcmode="lin" valueType="num">
                                      <p:cBhvr>
                                        <p:cTn id="86"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71" grpId="0" animBg="1"/>
      <p:bldP spid="172" grpId="0" animBg="1"/>
      <p:bldP spid="174" grpId="0" animBg="1"/>
      <p:bldP spid="176" grpId="0" animBg="1"/>
      <p:bldP spid="177" grpId="0" animBg="1"/>
      <p:bldP spid="178" grpId="0" animBg="1"/>
      <p:bldP spid="179" grpId="0" animBg="1"/>
      <p:bldP spid="180" grpId="0" animBg="1"/>
      <p:bldP spid="181" grpId="0" animBg="1"/>
      <p:bldP spid="184" grpId="0" animBg="1"/>
      <p:bldP spid="187" grpId="0" animBg="1"/>
      <p:bldP spid="189" grpId="0" animBg="1"/>
      <p:bldP spid="1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27580139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299023" y="1152751"/>
            <a:ext cx="11497170" cy="2156396"/>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4" name="Title 3"/>
          <p:cNvSpPr>
            <a:spLocks noGrp="1"/>
          </p:cNvSpPr>
          <p:nvPr>
            <p:ph type="title" idx="4294967295"/>
          </p:nvPr>
        </p:nvSpPr>
        <p:spPr>
          <a:xfrm>
            <a:off x="0" y="228600"/>
            <a:ext cx="12192000" cy="757238"/>
          </a:xfrm>
        </p:spPr>
        <p:txBody>
          <a:bodyPr>
            <a:noAutofit/>
          </a:bodyPr>
          <a:lstStyle/>
          <a:p>
            <a:pPr algn="ctr"/>
            <a:r>
              <a:rPr lang="en-US" sz="2800" dirty="0">
                <a:solidFill>
                  <a:schemeClr val="bg1"/>
                </a:solidFill>
              </a:rPr>
              <a:t>Customer Example : Current State of SAP and Benefits of Azure Migration</a:t>
            </a:r>
          </a:p>
        </p:txBody>
      </p:sp>
      <p:sp>
        <p:nvSpPr>
          <p:cNvPr id="5" name="Rectangle 4"/>
          <p:cNvSpPr/>
          <p:nvPr/>
        </p:nvSpPr>
        <p:spPr>
          <a:xfrm>
            <a:off x="723720" y="1486442"/>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Contoso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SAP is ECC on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Windows/SQL 2008 R2 – EOS  coming</a:t>
            </a:r>
            <a: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soon</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6" name="Rectangle 5"/>
          <p:cNvSpPr/>
          <p:nvPr/>
        </p:nvSpPr>
        <p:spPr>
          <a:xfrm>
            <a:off x="2601995"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Fixed</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size of hardware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underutilized /oversized</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7" name="Rectangle 6"/>
          <p:cNvSpPr/>
          <p:nvPr/>
        </p:nvSpPr>
        <p:spPr>
          <a:xfrm>
            <a:off x="4443435"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Largest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server</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8-core,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32GB RAM, </a:t>
            </a:r>
            <a:b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15K SAPS,</a:t>
            </a:r>
            <a: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b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1TB DB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p:cNvSpPr/>
          <p:nvPr/>
        </p:nvSpPr>
        <p:spPr>
          <a:xfrm>
            <a:off x="6322794" y="1486441"/>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Segoe UI Light" panose="020B0502040204020203" pitchFamily="34" charset="0"/>
                <a:cs typeface="Segoe UI Light" panose="020B0502040204020203" pitchFamily="34" charset="0"/>
              </a:rPr>
              <a:t>HANA infrastructure for future migration </a:t>
            </a:r>
            <a:br>
              <a:rPr lang="en-US" sz="1600" dirty="0">
                <a:solidFill>
                  <a:schemeClr val="bg1"/>
                </a:solidFill>
                <a:latin typeface="Segoe UI Light" panose="020B0502040204020203" pitchFamily="34" charset="0"/>
                <a:cs typeface="Segoe UI Light" panose="020B0502040204020203" pitchFamily="34" charset="0"/>
              </a:rPr>
            </a:br>
            <a:r>
              <a:rPr lang="en-US" sz="1600" dirty="0">
                <a:solidFill>
                  <a:schemeClr val="bg1"/>
                </a:solidFill>
                <a:latin typeface="Segoe UI Light" panose="020B0502040204020203" pitchFamily="34" charset="0"/>
                <a:cs typeface="Segoe UI Light" panose="020B0502040204020203" pitchFamily="34" charset="0"/>
              </a:rPr>
              <a:t>costly</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11" name="Rectangle 10"/>
          <p:cNvSpPr/>
          <p:nvPr/>
        </p:nvSpPr>
        <p:spPr>
          <a:xfrm>
            <a:off x="8201069" y="1486440"/>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dirty="0">
                <a:solidFill>
                  <a:schemeClr val="bg1"/>
                </a:solidFill>
                <a:latin typeface="Segoe UI Light" panose="020B0502040204020203" pitchFamily="34" charset="0"/>
                <a:cs typeface="Segoe UI Light" panose="020B0502040204020203" pitchFamily="34" charset="0"/>
              </a:rPr>
              <a:t>Still concerned about Cloud/HANA migration</a:t>
            </a:r>
          </a:p>
        </p:txBody>
      </p:sp>
      <p:sp>
        <p:nvSpPr>
          <p:cNvPr id="12" name="Rectangle 11"/>
          <p:cNvSpPr/>
          <p:nvPr/>
        </p:nvSpPr>
        <p:spPr>
          <a:xfrm>
            <a:off x="10042509" y="1486440"/>
            <a:ext cx="1496554" cy="1586115"/>
          </a:xfrm>
          <a:prstGeom prst="rect">
            <a:avLst/>
          </a:prstGeom>
          <a:solidFill>
            <a:schemeClr val="tx1">
              <a:lumMod val="75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dirty="0">
                <a:solidFill>
                  <a:schemeClr val="bg1"/>
                </a:solidFill>
                <a:latin typeface="Segoe UI Light" panose="020B0502040204020203" pitchFamily="34" charset="0"/>
                <a:cs typeface="Segoe UI Light" panose="020B0502040204020203" pitchFamily="34" charset="0"/>
              </a:rPr>
              <a:t>No BI/Analytics/UX solution identified</a:t>
            </a:r>
          </a:p>
        </p:txBody>
      </p:sp>
      <p:sp>
        <p:nvSpPr>
          <p:cNvPr id="13" name="Rectangle 12"/>
          <p:cNvSpPr/>
          <p:nvPr/>
        </p:nvSpPr>
        <p:spPr>
          <a:xfrm>
            <a:off x="723720" y="4429712"/>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dirty="0">
                <a:solidFill>
                  <a:schemeClr val="tx1"/>
                </a:solidFill>
                <a:latin typeface="Segoe UI Light" panose="020B0502040204020203" pitchFamily="34" charset="0"/>
                <a:cs typeface="Segoe UI Light" panose="020B0502040204020203" pitchFamily="34" charset="0"/>
              </a:rPr>
              <a:t>Contoso</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is fully certified for  Azure –OS/DB</a:t>
            </a:r>
            <a: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upgradable</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4" name="Rectangle 13"/>
          <p:cNvSpPr/>
          <p:nvPr/>
        </p:nvSpPr>
        <p:spPr>
          <a:xfrm>
            <a:off x="2601995"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Your</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can scale</a:t>
            </a:r>
            <a:b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any time and any</a:t>
            </a:r>
            <a: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way </a:t>
            </a:r>
            <a:r>
              <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in Azure</a:t>
            </a:r>
          </a:p>
        </p:txBody>
      </p:sp>
      <p:sp>
        <p:nvSpPr>
          <p:cNvPr id="15" name="Rectangle 14"/>
          <p:cNvSpPr/>
          <p:nvPr/>
        </p:nvSpPr>
        <p:spPr>
          <a:xfrm>
            <a:off x="4443435"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8-core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Azure VM is $0.4/hour - largest VM is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128-core, 4TB  RAM, 134k SAPS</a:t>
            </a:r>
          </a:p>
        </p:txBody>
      </p:sp>
      <p:sp>
        <p:nvSpPr>
          <p:cNvPr id="16" name="Rectangle 15"/>
          <p:cNvSpPr/>
          <p:nvPr/>
        </p:nvSpPr>
        <p:spPr>
          <a:xfrm>
            <a:off x="6322794" y="4429711"/>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SAP </a:t>
            </a:r>
            <a:b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certified HANA infrastructure</a:t>
            </a:r>
            <a:r>
              <a:rPr kumimoji="0" lang="en-US" sz="14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 available from 192GB to 24TB on Azure</a:t>
            </a:r>
            <a:endPar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p:cNvSpPr/>
          <p:nvPr/>
        </p:nvSpPr>
        <p:spPr>
          <a:xfrm>
            <a:off x="8201069" y="4429710"/>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dirty="0">
                <a:solidFill>
                  <a:schemeClr val="tx1"/>
                </a:solidFill>
                <a:latin typeface="Segoe UI Light" panose="020B0502040204020203" pitchFamily="34" charset="0"/>
                <a:cs typeface="Segoe UI Light" panose="020B0502040204020203" pitchFamily="34" charset="0"/>
              </a:rPr>
              <a:t>All SAP</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system copy/HANA migration tools are supported </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on Azure</a:t>
            </a:r>
            <a:endParaRPr kumimoji="0" lang="en-US" sz="14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18" name="Rectangle 17"/>
          <p:cNvSpPr/>
          <p:nvPr/>
        </p:nvSpPr>
        <p:spPr>
          <a:xfrm>
            <a:off x="10042509" y="4429710"/>
            <a:ext cx="1496554" cy="1586115"/>
          </a:xfrm>
          <a:prstGeom prst="rect">
            <a:avLst/>
          </a:prstGeom>
          <a:solidFill>
            <a:schemeClr val="accent1">
              <a:lumMod val="20000"/>
              <a:lumOff val="8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br>
              <a:rPr kumimoji="0" lang="en-US" sz="1600" b="0" i="0" u="none" strike="noStrike" kern="1200" cap="none" spc="0" normalizeH="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Power </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BI &amp;</a:t>
            </a:r>
            <a:br>
              <a:rPr lang="en-US" sz="1400" dirty="0">
                <a:solidFill>
                  <a:schemeClr val="tx1"/>
                </a:solidFill>
                <a:latin typeface="Segoe UI Light" panose="020B0502040204020203" pitchFamily="34" charset="0"/>
                <a:cs typeface="Segoe UI Light" panose="020B0502040204020203" pitchFamily="34" charset="0"/>
              </a:rPr>
            </a:br>
            <a:r>
              <a:rPr lang="en-US" sz="1400" dirty="0">
                <a:solidFill>
                  <a:schemeClr val="tx1"/>
                </a:solidFill>
                <a:latin typeface="Segoe UI Light" panose="020B0502040204020203" pitchFamily="34" charset="0"/>
                <a:cs typeface="Segoe UI Light" panose="020B0502040204020203" pitchFamily="34" charset="0"/>
              </a:rPr>
              <a:t> a variety of BI/Analytics/UX solutions available in Azure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sp>
        <p:nvSpPr>
          <p:cNvPr id="19" name="Arrow: Chevron 18"/>
          <p:cNvSpPr/>
          <p:nvPr/>
        </p:nvSpPr>
        <p:spPr>
          <a:xfrm rot="5400000">
            <a:off x="5871150" y="2537795"/>
            <a:ext cx="449698" cy="2316697"/>
          </a:xfrm>
          <a:prstGeom prst="chevron">
            <a:avLst/>
          </a:prstGeom>
          <a:solidFill>
            <a:schemeClr val="tx1">
              <a:lumMod val="50000"/>
            </a:schemeClr>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2" name="TextBox 31"/>
          <p:cNvSpPr txBox="1"/>
          <p:nvPr/>
        </p:nvSpPr>
        <p:spPr>
          <a:xfrm>
            <a:off x="687967" y="973978"/>
            <a:ext cx="1439855" cy="338554"/>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j-lt"/>
                <a:ea typeface="+mn-ea"/>
                <a:cs typeface="+mn-cs"/>
              </a:rPr>
              <a:t>Current State</a:t>
            </a:r>
          </a:p>
        </p:txBody>
      </p:sp>
      <p:sp>
        <p:nvSpPr>
          <p:cNvPr id="36" name="Rectangle 35"/>
          <p:cNvSpPr/>
          <p:nvPr/>
        </p:nvSpPr>
        <p:spPr>
          <a:xfrm>
            <a:off x="299023" y="4045582"/>
            <a:ext cx="11497170" cy="2268328"/>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33" name="TextBox 32"/>
          <p:cNvSpPr txBox="1"/>
          <p:nvPr/>
        </p:nvSpPr>
        <p:spPr>
          <a:xfrm>
            <a:off x="7819348" y="6149865"/>
            <a:ext cx="3735066" cy="369332"/>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Benefits of Microsoft Cloud Platform</a:t>
            </a:r>
          </a:p>
        </p:txBody>
      </p:sp>
      <p:pic>
        <p:nvPicPr>
          <p:cNvPr id="3" name="Picture 2" descr="A close up of a logo&#10;&#10;Description automatically generated">
            <a:extLst>
              <a:ext uri="{FF2B5EF4-FFF2-40B4-BE49-F238E27FC236}">
                <a16:creationId xmlns:a16="http://schemas.microsoft.com/office/drawing/2014/main" id="{313E3DCB-ED04-4D8A-948C-2D62296B7F89}"/>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0079344" y="1467994"/>
            <a:ext cx="390153" cy="390153"/>
          </a:xfrm>
          <a:prstGeom prst="rect">
            <a:avLst/>
          </a:prstGeom>
        </p:spPr>
      </p:pic>
      <p:pic>
        <p:nvPicPr>
          <p:cNvPr id="9" name="Picture 8">
            <a:extLst>
              <a:ext uri="{FF2B5EF4-FFF2-40B4-BE49-F238E27FC236}">
                <a16:creationId xmlns:a16="http://schemas.microsoft.com/office/drawing/2014/main" id="{9FB6FED0-0644-4793-A430-7ABEA1141D09}"/>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712654" y="1481924"/>
            <a:ext cx="390153" cy="390153"/>
          </a:xfrm>
          <a:prstGeom prst="rect">
            <a:avLst/>
          </a:prstGeom>
        </p:spPr>
      </p:pic>
      <p:pic>
        <p:nvPicPr>
          <p:cNvPr id="37" name="Picture 36">
            <a:extLst>
              <a:ext uri="{FF2B5EF4-FFF2-40B4-BE49-F238E27FC236}">
                <a16:creationId xmlns:a16="http://schemas.microsoft.com/office/drawing/2014/main" id="{19754D14-5906-4B97-98B5-BC07D2574024}"/>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602357" y="1470414"/>
            <a:ext cx="390153" cy="390153"/>
          </a:xfrm>
          <a:prstGeom prst="rect">
            <a:avLst/>
          </a:prstGeom>
        </p:spPr>
      </p:pic>
      <p:pic>
        <p:nvPicPr>
          <p:cNvPr id="39" name="Picture 38" descr="A close up of a logo&#10;&#10;Description automatically generated">
            <a:extLst>
              <a:ext uri="{FF2B5EF4-FFF2-40B4-BE49-F238E27FC236}">
                <a16:creationId xmlns:a16="http://schemas.microsoft.com/office/drawing/2014/main" id="{B85419C9-9484-4992-A1C8-F4B22C2F7BDE}"/>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454449" y="1470616"/>
            <a:ext cx="390153" cy="390153"/>
          </a:xfrm>
          <a:prstGeom prst="rect">
            <a:avLst/>
          </a:prstGeom>
        </p:spPr>
      </p:pic>
      <p:pic>
        <p:nvPicPr>
          <p:cNvPr id="41" name="Picture 40" descr="A picture containing object, first-aid kit&#10;&#10;Description automatically generated">
            <a:extLst>
              <a:ext uri="{FF2B5EF4-FFF2-40B4-BE49-F238E27FC236}">
                <a16:creationId xmlns:a16="http://schemas.microsoft.com/office/drawing/2014/main" id="{ACA62C15-06CA-44E5-9E33-AD1C77AFC9F4}"/>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6348977" y="1470415"/>
            <a:ext cx="390153" cy="390153"/>
          </a:xfrm>
          <a:prstGeom prst="rect">
            <a:avLst/>
          </a:prstGeom>
        </p:spPr>
      </p:pic>
      <p:pic>
        <p:nvPicPr>
          <p:cNvPr id="43" name="Picture 42">
            <a:extLst>
              <a:ext uri="{FF2B5EF4-FFF2-40B4-BE49-F238E27FC236}">
                <a16:creationId xmlns:a16="http://schemas.microsoft.com/office/drawing/2014/main" id="{7C4F590B-2D12-432D-A77A-0E1BAF59DD87}"/>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228336" y="1448948"/>
            <a:ext cx="390153" cy="390153"/>
          </a:xfrm>
          <a:prstGeom prst="rect">
            <a:avLst/>
          </a:prstGeom>
        </p:spPr>
      </p:pic>
      <p:pic>
        <p:nvPicPr>
          <p:cNvPr id="50" name="Picture 49" descr="A close up of a logo&#10;&#10;Description automatically generated">
            <a:extLst>
              <a:ext uri="{FF2B5EF4-FFF2-40B4-BE49-F238E27FC236}">
                <a16:creationId xmlns:a16="http://schemas.microsoft.com/office/drawing/2014/main" id="{C884497B-07E4-4454-A7A2-F77A24D851A0}"/>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0079344" y="4429710"/>
            <a:ext cx="390153" cy="390153"/>
          </a:xfrm>
          <a:prstGeom prst="rect">
            <a:avLst/>
          </a:prstGeom>
        </p:spPr>
      </p:pic>
      <p:pic>
        <p:nvPicPr>
          <p:cNvPr id="51" name="Picture 50">
            <a:extLst>
              <a:ext uri="{FF2B5EF4-FFF2-40B4-BE49-F238E27FC236}">
                <a16:creationId xmlns:a16="http://schemas.microsoft.com/office/drawing/2014/main" id="{B873FF38-5925-46C6-8868-EB436BDFDC0F}"/>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712654" y="4443640"/>
            <a:ext cx="390153" cy="390153"/>
          </a:xfrm>
          <a:prstGeom prst="rect">
            <a:avLst/>
          </a:prstGeom>
        </p:spPr>
      </p:pic>
      <p:pic>
        <p:nvPicPr>
          <p:cNvPr id="52" name="Picture 51">
            <a:extLst>
              <a:ext uri="{FF2B5EF4-FFF2-40B4-BE49-F238E27FC236}">
                <a16:creationId xmlns:a16="http://schemas.microsoft.com/office/drawing/2014/main" id="{732CFAB7-B8D7-449D-B0A5-C47EF079AA98}"/>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2602357" y="4432130"/>
            <a:ext cx="390153" cy="390153"/>
          </a:xfrm>
          <a:prstGeom prst="rect">
            <a:avLst/>
          </a:prstGeom>
        </p:spPr>
      </p:pic>
      <p:pic>
        <p:nvPicPr>
          <p:cNvPr id="53" name="Picture 52" descr="A close up of a logo&#10;&#10;Description automatically generated">
            <a:extLst>
              <a:ext uri="{FF2B5EF4-FFF2-40B4-BE49-F238E27FC236}">
                <a16:creationId xmlns:a16="http://schemas.microsoft.com/office/drawing/2014/main" id="{A416565C-2622-4F0A-9CB3-4D5E8816EC41}"/>
              </a:ext>
            </a:extLst>
          </p:cNvPr>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454449" y="4432332"/>
            <a:ext cx="390153" cy="390153"/>
          </a:xfrm>
          <a:prstGeom prst="rect">
            <a:avLst/>
          </a:prstGeom>
        </p:spPr>
      </p:pic>
      <p:pic>
        <p:nvPicPr>
          <p:cNvPr id="54" name="Picture 53" descr="A picture containing object, first-aid kit&#10;&#10;Description automatically generated">
            <a:extLst>
              <a:ext uri="{FF2B5EF4-FFF2-40B4-BE49-F238E27FC236}">
                <a16:creationId xmlns:a16="http://schemas.microsoft.com/office/drawing/2014/main" id="{4A363A90-A2E7-4352-A013-11536F8E3AD5}"/>
              </a:ext>
            </a:extLst>
          </p:cNvPr>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6348977" y="4432131"/>
            <a:ext cx="390153" cy="390153"/>
          </a:xfrm>
          <a:prstGeom prst="rect">
            <a:avLst/>
          </a:prstGeom>
        </p:spPr>
      </p:pic>
      <p:pic>
        <p:nvPicPr>
          <p:cNvPr id="55" name="Picture 54">
            <a:extLst>
              <a:ext uri="{FF2B5EF4-FFF2-40B4-BE49-F238E27FC236}">
                <a16:creationId xmlns:a16="http://schemas.microsoft.com/office/drawing/2014/main" id="{C52E2354-CCC2-488E-ABFB-A2EA6D4A499C}"/>
              </a:ext>
            </a:extLst>
          </p:cNvPr>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228336" y="4410664"/>
            <a:ext cx="390153" cy="390153"/>
          </a:xfrm>
          <a:prstGeom prst="rect">
            <a:avLst/>
          </a:prstGeom>
        </p:spPr>
      </p:pic>
    </p:spTree>
    <p:extLst>
      <p:ext uri="{BB962C8B-B14F-4D97-AF65-F5344CB8AC3E}">
        <p14:creationId xmlns:p14="http://schemas.microsoft.com/office/powerpoint/2010/main" val="789328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anim calcmode="lin" valueType="num">
                                      <p:cBhvr>
                                        <p:cTn id="19" dur="1000" fill="hold"/>
                                        <p:tgtEl>
                                          <p:spTgt spid="37"/>
                                        </p:tgtEl>
                                        <p:attrNameLst>
                                          <p:attrName>ppt_x</p:attrName>
                                        </p:attrNameLst>
                                      </p:cBhvr>
                                      <p:tavLst>
                                        <p:tav tm="0">
                                          <p:val>
                                            <p:strVal val="#ppt_x"/>
                                          </p:val>
                                        </p:tav>
                                        <p:tav tm="100000">
                                          <p:val>
                                            <p:strVal val="#ppt_x"/>
                                          </p:val>
                                        </p:tav>
                                      </p:tavLst>
                                    </p:anim>
                                    <p:anim calcmode="lin" valueType="num">
                                      <p:cBhvr>
                                        <p:cTn id="20" dur="1000" fill="hold"/>
                                        <p:tgtEl>
                                          <p:spTgt spid="3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1000"/>
                                        <p:tgtEl>
                                          <p:spTgt spid="51"/>
                                        </p:tgtEl>
                                      </p:cBhvr>
                                    </p:animEffect>
                                    <p:anim calcmode="lin" valueType="num">
                                      <p:cBhvr>
                                        <p:cTn id="41" dur="1000" fill="hold"/>
                                        <p:tgtEl>
                                          <p:spTgt spid="51"/>
                                        </p:tgtEl>
                                        <p:attrNameLst>
                                          <p:attrName>ppt_x</p:attrName>
                                        </p:attrNameLst>
                                      </p:cBhvr>
                                      <p:tavLst>
                                        <p:tav tm="0">
                                          <p:val>
                                            <p:strVal val="#ppt_x"/>
                                          </p:val>
                                        </p:tav>
                                        <p:tav tm="100000">
                                          <p:val>
                                            <p:strVal val="#ppt_x"/>
                                          </p:val>
                                        </p:tav>
                                      </p:tavLst>
                                    </p:anim>
                                    <p:anim calcmode="lin" valueType="num">
                                      <p:cBhvr>
                                        <p:cTn id="42" dur="1000" fill="hold"/>
                                        <p:tgtEl>
                                          <p:spTgt spid="5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1000"/>
                                        <p:tgtEl>
                                          <p:spTgt spid="52"/>
                                        </p:tgtEl>
                                      </p:cBhvr>
                                    </p:animEffect>
                                    <p:anim calcmode="lin" valueType="num">
                                      <p:cBhvr>
                                        <p:cTn id="52" dur="1000" fill="hold"/>
                                        <p:tgtEl>
                                          <p:spTgt spid="52"/>
                                        </p:tgtEl>
                                        <p:attrNameLst>
                                          <p:attrName>ppt_x</p:attrName>
                                        </p:attrNameLst>
                                      </p:cBhvr>
                                      <p:tavLst>
                                        <p:tav tm="0">
                                          <p:val>
                                            <p:strVal val="#ppt_x"/>
                                          </p:val>
                                        </p:tav>
                                        <p:tav tm="100000">
                                          <p:val>
                                            <p:strVal val="#ppt_x"/>
                                          </p:val>
                                        </p:tav>
                                      </p:tavLst>
                                    </p:anim>
                                    <p:anim calcmode="lin" valueType="num">
                                      <p:cBhvr>
                                        <p:cTn id="53" dur="1000" fill="hold"/>
                                        <p:tgtEl>
                                          <p:spTgt spid="5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anim calcmode="lin" valueType="num">
                                      <p:cBhvr>
                                        <p:cTn id="57" dur="1000" fill="hold"/>
                                        <p:tgtEl>
                                          <p:spTgt spid="14"/>
                                        </p:tgtEl>
                                        <p:attrNameLst>
                                          <p:attrName>ppt_x</p:attrName>
                                        </p:attrNameLst>
                                      </p:cBhvr>
                                      <p:tavLst>
                                        <p:tav tm="0">
                                          <p:val>
                                            <p:strVal val="#ppt_x"/>
                                          </p:val>
                                        </p:tav>
                                        <p:tav tm="100000">
                                          <p:val>
                                            <p:strVal val="#ppt_x"/>
                                          </p:val>
                                        </p:tav>
                                      </p:tavLst>
                                    </p:anim>
                                    <p:anim calcmode="lin" valueType="num">
                                      <p:cBhvr>
                                        <p:cTn id="58" dur="1000" fill="hold"/>
                                        <p:tgtEl>
                                          <p:spTgt spid="14"/>
                                        </p:tgtEl>
                                        <p:attrNameLst>
                                          <p:attrName>ppt_y</p:attrName>
                                        </p:attrNameLst>
                                      </p:cBhvr>
                                      <p:tavLst>
                                        <p:tav tm="0">
                                          <p:val>
                                            <p:strVal val="#ppt_y+.1"/>
                                          </p:val>
                                        </p:tav>
                                        <p:tav tm="100000">
                                          <p:val>
                                            <p:strVal val="#ppt_y"/>
                                          </p:val>
                                        </p:tav>
                                      </p:tavLst>
                                    </p:anim>
                                  </p:childTnLst>
                                </p:cTn>
                              </p:par>
                            </p:childTnLst>
                          </p:cTn>
                        </p:par>
                        <p:par>
                          <p:cTn id="59" fill="hold">
                            <p:stCondLst>
                              <p:cond delay="5000"/>
                            </p:stCondLst>
                            <p:childTnLst>
                              <p:par>
                                <p:cTn id="60" presetID="42" presetClass="entr" presetSubtype="0" fill="hold" nodeType="after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1000"/>
                                        <p:tgtEl>
                                          <p:spTgt spid="53"/>
                                        </p:tgtEl>
                                      </p:cBhvr>
                                    </p:animEffect>
                                    <p:anim calcmode="lin" valueType="num">
                                      <p:cBhvr>
                                        <p:cTn id="63" dur="1000" fill="hold"/>
                                        <p:tgtEl>
                                          <p:spTgt spid="53"/>
                                        </p:tgtEl>
                                        <p:attrNameLst>
                                          <p:attrName>ppt_x</p:attrName>
                                        </p:attrNameLst>
                                      </p:cBhvr>
                                      <p:tavLst>
                                        <p:tav tm="0">
                                          <p:val>
                                            <p:strVal val="#ppt_x"/>
                                          </p:val>
                                        </p:tav>
                                        <p:tav tm="100000">
                                          <p:val>
                                            <p:strVal val="#ppt_x"/>
                                          </p:val>
                                        </p:tav>
                                      </p:tavLst>
                                    </p:anim>
                                    <p:anim calcmode="lin" valueType="num">
                                      <p:cBhvr>
                                        <p:cTn id="64" dur="1000" fill="hold"/>
                                        <p:tgtEl>
                                          <p:spTgt spid="5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1000"/>
                                        <p:tgtEl>
                                          <p:spTgt spid="41"/>
                                        </p:tgtEl>
                                      </p:cBhvr>
                                    </p:animEffect>
                                    <p:anim calcmode="lin" valueType="num">
                                      <p:cBhvr>
                                        <p:cTn id="75" dur="1000" fill="hold"/>
                                        <p:tgtEl>
                                          <p:spTgt spid="41"/>
                                        </p:tgtEl>
                                        <p:attrNameLst>
                                          <p:attrName>ppt_x</p:attrName>
                                        </p:attrNameLst>
                                      </p:cBhvr>
                                      <p:tavLst>
                                        <p:tav tm="0">
                                          <p:val>
                                            <p:strVal val="#ppt_x"/>
                                          </p:val>
                                        </p:tav>
                                        <p:tav tm="100000">
                                          <p:val>
                                            <p:strVal val="#ppt_x"/>
                                          </p:val>
                                        </p:tav>
                                      </p:tavLst>
                                    </p:anim>
                                    <p:anim calcmode="lin" valueType="num">
                                      <p:cBhvr>
                                        <p:cTn id="76" dur="1000" fill="hold"/>
                                        <p:tgtEl>
                                          <p:spTgt spid="41"/>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par>
                          <p:cTn id="82" fill="hold">
                            <p:stCondLst>
                              <p:cond delay="1000"/>
                            </p:stCondLst>
                            <p:childTnLst>
                              <p:par>
                                <p:cTn id="83" presetID="42" presetClass="entr" presetSubtype="0" fill="hold" nodeType="after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1000"/>
                                        <p:tgtEl>
                                          <p:spTgt spid="43"/>
                                        </p:tgtEl>
                                      </p:cBhvr>
                                    </p:animEffect>
                                    <p:anim calcmode="lin" valueType="num">
                                      <p:cBhvr>
                                        <p:cTn id="86" dur="1000" fill="hold"/>
                                        <p:tgtEl>
                                          <p:spTgt spid="43"/>
                                        </p:tgtEl>
                                        <p:attrNameLst>
                                          <p:attrName>ppt_x</p:attrName>
                                        </p:attrNameLst>
                                      </p:cBhvr>
                                      <p:tavLst>
                                        <p:tav tm="0">
                                          <p:val>
                                            <p:strVal val="#ppt_x"/>
                                          </p:val>
                                        </p:tav>
                                        <p:tav tm="100000">
                                          <p:val>
                                            <p:strVal val="#ppt_x"/>
                                          </p:val>
                                        </p:tav>
                                      </p:tavLst>
                                    </p:anim>
                                    <p:anim calcmode="lin" valueType="num">
                                      <p:cBhvr>
                                        <p:cTn id="87" dur="1000" fill="hold"/>
                                        <p:tgtEl>
                                          <p:spTgt spid="43"/>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childTnLst>
                          </p:cTn>
                        </p:par>
                        <p:par>
                          <p:cTn id="93" fill="hold">
                            <p:stCondLst>
                              <p:cond delay="2000"/>
                            </p:stCondLst>
                            <p:childTnLst>
                              <p:par>
                                <p:cTn id="94" presetID="42" presetClass="entr" presetSubtype="0"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1000"/>
                                        <p:tgtEl>
                                          <p:spTgt spid="16"/>
                                        </p:tgtEl>
                                      </p:cBhvr>
                                    </p:animEffect>
                                    <p:anim calcmode="lin" valueType="num">
                                      <p:cBhvr>
                                        <p:cTn id="97" dur="1000" fill="hold"/>
                                        <p:tgtEl>
                                          <p:spTgt spid="16"/>
                                        </p:tgtEl>
                                        <p:attrNameLst>
                                          <p:attrName>ppt_x</p:attrName>
                                        </p:attrNameLst>
                                      </p:cBhvr>
                                      <p:tavLst>
                                        <p:tav tm="0">
                                          <p:val>
                                            <p:strVal val="#ppt_x"/>
                                          </p:val>
                                        </p:tav>
                                        <p:tav tm="100000">
                                          <p:val>
                                            <p:strVal val="#ppt_x"/>
                                          </p:val>
                                        </p:tav>
                                      </p:tavLst>
                                    </p:anim>
                                    <p:anim calcmode="lin" valueType="num">
                                      <p:cBhvr>
                                        <p:cTn id="98" dur="1000" fill="hold"/>
                                        <p:tgtEl>
                                          <p:spTgt spid="16"/>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childTnLst>
                          </p:cTn>
                        </p:par>
                        <p:par>
                          <p:cTn id="104" fill="hold">
                            <p:stCondLst>
                              <p:cond delay="3000"/>
                            </p:stCondLst>
                            <p:childTnLst>
                              <p:par>
                                <p:cTn id="105" presetID="42" presetClass="entr" presetSubtype="0" fill="hold" nodeType="after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1000"/>
                                        <p:tgtEl>
                                          <p:spTgt spid="55"/>
                                        </p:tgtEl>
                                      </p:cBhvr>
                                    </p:animEffect>
                                    <p:anim calcmode="lin" valueType="num">
                                      <p:cBhvr>
                                        <p:cTn id="108" dur="1000" fill="hold"/>
                                        <p:tgtEl>
                                          <p:spTgt spid="55"/>
                                        </p:tgtEl>
                                        <p:attrNameLst>
                                          <p:attrName>ppt_x</p:attrName>
                                        </p:attrNameLst>
                                      </p:cBhvr>
                                      <p:tavLst>
                                        <p:tav tm="0">
                                          <p:val>
                                            <p:strVal val="#ppt_x"/>
                                          </p:val>
                                        </p:tav>
                                        <p:tav tm="100000">
                                          <p:val>
                                            <p:strVal val="#ppt_x"/>
                                          </p:val>
                                        </p:tav>
                                      </p:tavLst>
                                    </p:anim>
                                    <p:anim calcmode="lin" valueType="num">
                                      <p:cBhvr>
                                        <p:cTn id="109" dur="1000" fill="hold"/>
                                        <p:tgtEl>
                                          <p:spTgt spid="5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1000"/>
                                        <p:tgtEl>
                                          <p:spTgt spid="17"/>
                                        </p:tgtEl>
                                      </p:cBhvr>
                                    </p:animEffect>
                                    <p:anim calcmode="lin" valueType="num">
                                      <p:cBhvr>
                                        <p:cTn id="113" dur="1000" fill="hold"/>
                                        <p:tgtEl>
                                          <p:spTgt spid="17"/>
                                        </p:tgtEl>
                                        <p:attrNameLst>
                                          <p:attrName>ppt_x</p:attrName>
                                        </p:attrNameLst>
                                      </p:cBhvr>
                                      <p:tavLst>
                                        <p:tav tm="0">
                                          <p:val>
                                            <p:strVal val="#ppt_x"/>
                                          </p:val>
                                        </p:tav>
                                        <p:tav tm="100000">
                                          <p:val>
                                            <p:strVal val="#ppt_x"/>
                                          </p:val>
                                        </p:tav>
                                      </p:tavLst>
                                    </p:anim>
                                    <p:anim calcmode="lin" valueType="num">
                                      <p:cBhvr>
                                        <p:cTn id="1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
                                        </p:tgtEl>
                                        <p:attrNameLst>
                                          <p:attrName>style.visibility</p:attrName>
                                        </p:attrNameLst>
                                      </p:cBhvr>
                                      <p:to>
                                        <p:strVal val="visible"/>
                                      </p:to>
                                    </p:set>
                                    <p:animEffect transition="in" filter="fade">
                                      <p:cBhvr>
                                        <p:cTn id="119" dur="1000"/>
                                        <p:tgtEl>
                                          <p:spTgt spid="3"/>
                                        </p:tgtEl>
                                      </p:cBhvr>
                                    </p:animEffect>
                                    <p:anim calcmode="lin" valueType="num">
                                      <p:cBhvr>
                                        <p:cTn id="120" dur="1000" fill="hold"/>
                                        <p:tgtEl>
                                          <p:spTgt spid="3"/>
                                        </p:tgtEl>
                                        <p:attrNameLst>
                                          <p:attrName>ppt_x</p:attrName>
                                        </p:attrNameLst>
                                      </p:cBhvr>
                                      <p:tavLst>
                                        <p:tav tm="0">
                                          <p:val>
                                            <p:strVal val="#ppt_x"/>
                                          </p:val>
                                        </p:tav>
                                        <p:tav tm="100000">
                                          <p:val>
                                            <p:strVal val="#ppt_x"/>
                                          </p:val>
                                        </p:tav>
                                      </p:tavLst>
                                    </p:anim>
                                    <p:anim calcmode="lin" valueType="num">
                                      <p:cBhvr>
                                        <p:cTn id="121" dur="1000" fill="hold"/>
                                        <p:tgtEl>
                                          <p:spTgt spid="3"/>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fade">
                                      <p:cBhvr>
                                        <p:cTn id="124" dur="1000"/>
                                        <p:tgtEl>
                                          <p:spTgt spid="12"/>
                                        </p:tgtEl>
                                      </p:cBhvr>
                                    </p:animEffect>
                                    <p:anim calcmode="lin" valueType="num">
                                      <p:cBhvr>
                                        <p:cTn id="125" dur="1000" fill="hold"/>
                                        <p:tgtEl>
                                          <p:spTgt spid="12"/>
                                        </p:tgtEl>
                                        <p:attrNameLst>
                                          <p:attrName>ppt_x</p:attrName>
                                        </p:attrNameLst>
                                      </p:cBhvr>
                                      <p:tavLst>
                                        <p:tav tm="0">
                                          <p:val>
                                            <p:strVal val="#ppt_x"/>
                                          </p:val>
                                        </p:tav>
                                        <p:tav tm="100000">
                                          <p:val>
                                            <p:strVal val="#ppt_x"/>
                                          </p:val>
                                        </p:tav>
                                      </p:tavLst>
                                    </p:anim>
                                    <p:anim calcmode="lin" valueType="num">
                                      <p:cBhvr>
                                        <p:cTn id="126" dur="1000" fill="hold"/>
                                        <p:tgtEl>
                                          <p:spTgt spid="12"/>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42" presetClass="entr" presetSubtype="0" fill="hold" nodeType="afterEffect">
                                  <p:stCondLst>
                                    <p:cond delay="0"/>
                                  </p:stCondLst>
                                  <p:childTnLst>
                                    <p:set>
                                      <p:cBhvr>
                                        <p:cTn id="129" dur="1" fill="hold">
                                          <p:stCondLst>
                                            <p:cond delay="0"/>
                                          </p:stCondLst>
                                        </p:cTn>
                                        <p:tgtEl>
                                          <p:spTgt spid="50"/>
                                        </p:tgtEl>
                                        <p:attrNameLst>
                                          <p:attrName>style.visibility</p:attrName>
                                        </p:attrNameLst>
                                      </p:cBhvr>
                                      <p:to>
                                        <p:strVal val="visible"/>
                                      </p:to>
                                    </p:set>
                                    <p:animEffect transition="in" filter="fade">
                                      <p:cBhvr>
                                        <p:cTn id="130" dur="1000"/>
                                        <p:tgtEl>
                                          <p:spTgt spid="50"/>
                                        </p:tgtEl>
                                      </p:cBhvr>
                                    </p:animEffect>
                                    <p:anim calcmode="lin" valueType="num">
                                      <p:cBhvr>
                                        <p:cTn id="131" dur="1000" fill="hold"/>
                                        <p:tgtEl>
                                          <p:spTgt spid="50"/>
                                        </p:tgtEl>
                                        <p:attrNameLst>
                                          <p:attrName>ppt_x</p:attrName>
                                        </p:attrNameLst>
                                      </p:cBhvr>
                                      <p:tavLst>
                                        <p:tav tm="0">
                                          <p:val>
                                            <p:strVal val="#ppt_x"/>
                                          </p:val>
                                        </p:tav>
                                        <p:tav tm="100000">
                                          <p:val>
                                            <p:strVal val="#ppt_x"/>
                                          </p:val>
                                        </p:tav>
                                      </p:tavLst>
                                    </p:anim>
                                    <p:anim calcmode="lin" valueType="num">
                                      <p:cBhvr>
                                        <p:cTn id="132" dur="1000" fill="hold"/>
                                        <p:tgtEl>
                                          <p:spTgt spid="50"/>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8"/>
                                        </p:tgtEl>
                                        <p:attrNameLst>
                                          <p:attrName>style.visibility</p:attrName>
                                        </p:attrNameLst>
                                      </p:cBhvr>
                                      <p:to>
                                        <p:strVal val="visible"/>
                                      </p:to>
                                    </p:set>
                                    <p:animEffect transition="in" filter="fade">
                                      <p:cBhvr>
                                        <p:cTn id="135" dur="1000"/>
                                        <p:tgtEl>
                                          <p:spTgt spid="18"/>
                                        </p:tgtEl>
                                      </p:cBhvr>
                                    </p:animEffect>
                                    <p:anim calcmode="lin" valueType="num">
                                      <p:cBhvr>
                                        <p:cTn id="136" dur="1000" fill="hold"/>
                                        <p:tgtEl>
                                          <p:spTgt spid="18"/>
                                        </p:tgtEl>
                                        <p:attrNameLst>
                                          <p:attrName>ppt_x</p:attrName>
                                        </p:attrNameLst>
                                      </p:cBhvr>
                                      <p:tavLst>
                                        <p:tav tm="0">
                                          <p:val>
                                            <p:strVal val="#ppt_x"/>
                                          </p:val>
                                        </p:tav>
                                        <p:tav tm="100000">
                                          <p:val>
                                            <p:strVal val="#ppt_x"/>
                                          </p:val>
                                        </p:tav>
                                      </p:tavLst>
                                    </p:anim>
                                    <p:anim calcmode="lin" valueType="num">
                                      <p:cBhvr>
                                        <p:cTn id="1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0D5D248B-B903-4187-88BB-43815C4F382B}"/>
              </a:ext>
            </a:extLst>
          </p:cNvPr>
          <p:cNvGraphicFramePr>
            <a:graphicFrameLocks noGrp="1"/>
          </p:cNvGraphicFramePr>
          <p:nvPr>
            <p:extLst>
              <p:ext uri="{D42A27DB-BD31-4B8C-83A1-F6EECF244321}">
                <p14:modId xmlns:p14="http://schemas.microsoft.com/office/powerpoint/2010/main" val="3196067491"/>
              </p:ext>
            </p:extLst>
          </p:nvPr>
        </p:nvGraphicFramePr>
        <p:xfrm>
          <a:off x="171467" y="3115304"/>
          <a:ext cx="11770396" cy="3647340"/>
        </p:xfrm>
        <a:graphic>
          <a:graphicData uri="http://schemas.openxmlformats.org/drawingml/2006/table">
            <a:tbl>
              <a:tblPr firstRow="1" bandRow="1">
                <a:tableStyleId>{5C22544A-7EE6-4342-B048-85BDC9FD1C3A}</a:tableStyleId>
              </a:tblPr>
              <a:tblGrid>
                <a:gridCol w="1077894">
                  <a:extLst>
                    <a:ext uri="{9D8B030D-6E8A-4147-A177-3AD203B41FA5}">
                      <a16:colId xmlns:a16="http://schemas.microsoft.com/office/drawing/2014/main" val="20000"/>
                    </a:ext>
                  </a:extLst>
                </a:gridCol>
                <a:gridCol w="771517">
                  <a:extLst>
                    <a:ext uri="{9D8B030D-6E8A-4147-A177-3AD203B41FA5}">
                      <a16:colId xmlns:a16="http://schemas.microsoft.com/office/drawing/2014/main" val="20001"/>
                    </a:ext>
                  </a:extLst>
                </a:gridCol>
                <a:gridCol w="794506">
                  <a:extLst>
                    <a:ext uri="{9D8B030D-6E8A-4147-A177-3AD203B41FA5}">
                      <a16:colId xmlns:a16="http://schemas.microsoft.com/office/drawing/2014/main" val="20002"/>
                    </a:ext>
                  </a:extLst>
                </a:gridCol>
                <a:gridCol w="705198">
                  <a:extLst>
                    <a:ext uri="{9D8B030D-6E8A-4147-A177-3AD203B41FA5}">
                      <a16:colId xmlns:a16="http://schemas.microsoft.com/office/drawing/2014/main" val="20003"/>
                    </a:ext>
                  </a:extLst>
                </a:gridCol>
                <a:gridCol w="818338">
                  <a:extLst>
                    <a:ext uri="{9D8B030D-6E8A-4147-A177-3AD203B41FA5}">
                      <a16:colId xmlns:a16="http://schemas.microsoft.com/office/drawing/2014/main" val="20004"/>
                    </a:ext>
                  </a:extLst>
                </a:gridCol>
                <a:gridCol w="529646">
                  <a:extLst>
                    <a:ext uri="{9D8B030D-6E8A-4147-A177-3AD203B41FA5}">
                      <a16:colId xmlns:a16="http://schemas.microsoft.com/office/drawing/2014/main" val="20005"/>
                    </a:ext>
                  </a:extLst>
                </a:gridCol>
                <a:gridCol w="759933">
                  <a:extLst>
                    <a:ext uri="{9D8B030D-6E8A-4147-A177-3AD203B41FA5}">
                      <a16:colId xmlns:a16="http://schemas.microsoft.com/office/drawing/2014/main" val="20006"/>
                    </a:ext>
                  </a:extLst>
                </a:gridCol>
                <a:gridCol w="893153">
                  <a:extLst>
                    <a:ext uri="{9D8B030D-6E8A-4147-A177-3AD203B41FA5}">
                      <a16:colId xmlns:a16="http://schemas.microsoft.com/office/drawing/2014/main" val="20007"/>
                    </a:ext>
                  </a:extLst>
                </a:gridCol>
                <a:gridCol w="1480654">
                  <a:extLst>
                    <a:ext uri="{9D8B030D-6E8A-4147-A177-3AD203B41FA5}">
                      <a16:colId xmlns:a16="http://schemas.microsoft.com/office/drawing/2014/main" val="20008"/>
                    </a:ext>
                  </a:extLst>
                </a:gridCol>
                <a:gridCol w="857671">
                  <a:extLst>
                    <a:ext uri="{9D8B030D-6E8A-4147-A177-3AD203B41FA5}">
                      <a16:colId xmlns:a16="http://schemas.microsoft.com/office/drawing/2014/main" val="20009"/>
                    </a:ext>
                  </a:extLst>
                </a:gridCol>
                <a:gridCol w="971127">
                  <a:extLst>
                    <a:ext uri="{9D8B030D-6E8A-4147-A177-3AD203B41FA5}">
                      <a16:colId xmlns:a16="http://schemas.microsoft.com/office/drawing/2014/main" val="20010"/>
                    </a:ext>
                  </a:extLst>
                </a:gridCol>
                <a:gridCol w="1296066">
                  <a:extLst>
                    <a:ext uri="{9D8B030D-6E8A-4147-A177-3AD203B41FA5}">
                      <a16:colId xmlns:a16="http://schemas.microsoft.com/office/drawing/2014/main" val="20011"/>
                    </a:ext>
                  </a:extLst>
                </a:gridCol>
                <a:gridCol w="814693">
                  <a:extLst>
                    <a:ext uri="{9D8B030D-6E8A-4147-A177-3AD203B41FA5}">
                      <a16:colId xmlns:a16="http://schemas.microsoft.com/office/drawing/2014/main" val="20012"/>
                    </a:ext>
                  </a:extLst>
                </a:gridCol>
              </a:tblGrid>
              <a:tr h="821045">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needed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Current DB</a:t>
                      </a:r>
                      <a:r>
                        <a:rPr lang="en-US" sz="1100" baseline="0" dirty="0"/>
                        <a:t> Volume</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Azure VM Type</a:t>
                      </a:r>
                      <a:r>
                        <a:rPr lang="en-US" sz="1100" baseline="0" dirty="0"/>
                        <a:t> </a:t>
                      </a:r>
                      <a:endParaRPr lang="en-US" sz="1100" dirty="0">
                        <a:latin typeface="+mj-lt"/>
                        <a:cs typeface="Segoe UI Light" panose="020B0502040204020203" pitchFamily="34" charset="0"/>
                      </a:endParaRPr>
                    </a:p>
                  </a:txBody>
                  <a:tcPr marL="45720" marR="45720"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 of VMs</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All</a:t>
                      </a:r>
                      <a:r>
                        <a:rPr lang="en-US" sz="1100" baseline="0" dirty="0"/>
                        <a:t> Active ?</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SAPS provided</a:t>
                      </a:r>
                      <a:endParaRPr lang="en-US" sz="1100" dirty="0">
                        <a:latin typeface="+mj-lt"/>
                        <a:cs typeface="Segoe UI Light" panose="020B0502040204020203" pitchFamily="34" charset="0"/>
                      </a:endParaRPr>
                    </a:p>
                  </a:txBody>
                  <a:tcPr marL="89631" marR="89631" marT="44814" marB="44814"/>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Files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IOPS for Database Files provided</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Storage size allocated for DB files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Database Log </a:t>
                      </a:r>
                      <a:br>
                        <a:rPr lang="en-US" sz="1100" dirty="0"/>
                      </a:br>
                      <a:r>
                        <a:rPr lang="en-US" sz="1100" dirty="0"/>
                        <a:t>Premium Storage</a:t>
                      </a:r>
                      <a:br>
                        <a:rPr lang="en-US" sz="1100" dirty="0"/>
                      </a:br>
                      <a:r>
                        <a:rPr lang="en-US" sz="1100" dirty="0"/>
                        <a:t>SKU and number of disks</a:t>
                      </a:r>
                      <a:endParaRPr lang="en-US" sz="1100" dirty="0">
                        <a:latin typeface="+mj-lt"/>
                        <a:cs typeface="Segoe UI Light" panose="020B0502040204020203" pitchFamily="34" charset="0"/>
                      </a:endParaRPr>
                    </a:p>
                  </a:txBody>
                  <a:tcPr marL="91428" marR="91428" marT="45713" marB="45713"/>
                </a:tc>
                <a:tc>
                  <a:txBody>
                    <a:bodyPr/>
                    <a:lstStyle>
                      <a:lvl1pPr marL="0" algn="l" defTabSz="1184575" rtl="0" eaLnBrk="1" latinLnBrk="0" hangingPunct="1">
                        <a:defRPr sz="2353" b="1" kern="1200">
                          <a:solidFill>
                            <a:schemeClr val="lt1"/>
                          </a:solidFill>
                          <a:latin typeface="Segoe UI"/>
                        </a:defRPr>
                      </a:lvl1pPr>
                      <a:lvl2pPr marL="592287" algn="l" defTabSz="1184575" rtl="0" eaLnBrk="1" latinLnBrk="0" hangingPunct="1">
                        <a:defRPr sz="2353" b="1" kern="1200">
                          <a:solidFill>
                            <a:schemeClr val="lt1"/>
                          </a:solidFill>
                          <a:latin typeface="Segoe UI"/>
                        </a:defRPr>
                      </a:lvl2pPr>
                      <a:lvl3pPr marL="1184575" algn="l" defTabSz="1184575" rtl="0" eaLnBrk="1" latinLnBrk="0" hangingPunct="1">
                        <a:defRPr sz="2353" b="1" kern="1200">
                          <a:solidFill>
                            <a:schemeClr val="lt1"/>
                          </a:solidFill>
                          <a:latin typeface="Segoe UI"/>
                        </a:defRPr>
                      </a:lvl3pPr>
                      <a:lvl4pPr marL="1776861" algn="l" defTabSz="1184575" rtl="0" eaLnBrk="1" latinLnBrk="0" hangingPunct="1">
                        <a:defRPr sz="2353" b="1" kern="1200">
                          <a:solidFill>
                            <a:schemeClr val="lt1"/>
                          </a:solidFill>
                          <a:latin typeface="Segoe UI"/>
                        </a:defRPr>
                      </a:lvl4pPr>
                      <a:lvl5pPr marL="2369149" algn="l" defTabSz="1184575" rtl="0" eaLnBrk="1" latinLnBrk="0" hangingPunct="1">
                        <a:defRPr sz="2353" b="1" kern="1200">
                          <a:solidFill>
                            <a:schemeClr val="lt1"/>
                          </a:solidFill>
                          <a:latin typeface="Segoe UI"/>
                        </a:defRPr>
                      </a:lvl5pPr>
                      <a:lvl6pPr marL="2961436" algn="l" defTabSz="1184575" rtl="0" eaLnBrk="1" latinLnBrk="0" hangingPunct="1">
                        <a:defRPr sz="2353" b="1" kern="1200">
                          <a:solidFill>
                            <a:schemeClr val="lt1"/>
                          </a:solidFill>
                          <a:latin typeface="Segoe UI"/>
                        </a:defRPr>
                      </a:lvl6pPr>
                      <a:lvl7pPr marL="3553724" algn="l" defTabSz="1184575" rtl="0" eaLnBrk="1" latinLnBrk="0" hangingPunct="1">
                        <a:defRPr sz="2353" b="1" kern="1200">
                          <a:solidFill>
                            <a:schemeClr val="lt1"/>
                          </a:solidFill>
                          <a:latin typeface="Segoe UI"/>
                        </a:defRPr>
                      </a:lvl7pPr>
                      <a:lvl8pPr marL="4146011" algn="l" defTabSz="1184575" rtl="0" eaLnBrk="1" latinLnBrk="0" hangingPunct="1">
                        <a:defRPr sz="2353" b="1" kern="1200">
                          <a:solidFill>
                            <a:schemeClr val="lt1"/>
                          </a:solidFill>
                          <a:latin typeface="Segoe UI"/>
                        </a:defRPr>
                      </a:lvl8pPr>
                      <a:lvl9pPr marL="4738298" algn="l" defTabSz="1184575" rtl="0" eaLnBrk="1" latinLnBrk="0" hangingPunct="1">
                        <a:defRPr sz="2353" b="1" kern="1200">
                          <a:solidFill>
                            <a:schemeClr val="lt1"/>
                          </a:solidFill>
                          <a:latin typeface="Segoe UI"/>
                        </a:defRPr>
                      </a:lvl9pPr>
                    </a:lstStyle>
                    <a:p>
                      <a:r>
                        <a:rPr lang="en-US" sz="1100" dirty="0"/>
                        <a:t>Latency for Log</a:t>
                      </a:r>
                      <a:endParaRPr lang="en-US" sz="1100" dirty="0">
                        <a:latin typeface="+mj-lt"/>
                        <a:cs typeface="Segoe UI Light" panose="020B0502040204020203" pitchFamily="34" charset="0"/>
                      </a:endParaRPr>
                    </a:p>
                  </a:txBody>
                  <a:tcPr marL="89631" marR="89631" marT="44814" marB="44814"/>
                </a:tc>
                <a:extLst>
                  <a:ext uri="{0D108BD9-81ED-4DB2-BD59-A6C34878D82A}">
                    <a16:rowId xmlns:a16="http://schemas.microsoft.com/office/drawing/2014/main" val="10000"/>
                  </a:ext>
                </a:extLst>
              </a:tr>
              <a:tr h="577240">
                <a:tc>
                  <a:txBody>
                    <a:bodyPr/>
                    <a:lstStyle/>
                    <a:p>
                      <a:r>
                        <a:rPr lang="en-US" sz="1400" kern="1200" dirty="0">
                          <a:effectLst/>
                        </a:rPr>
                        <a:t>SOFS</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D2s_v3</a:t>
                      </a:r>
                      <a:endParaRPr lang="en-US" sz="1400" kern="1200" dirty="0">
                        <a:solidFill>
                          <a:schemeClr val="dk1"/>
                        </a:solidFill>
                        <a:effectLst/>
                        <a:latin typeface="+mj-lt"/>
                        <a:ea typeface="+mn-ea"/>
                        <a:cs typeface="+mn-cs"/>
                      </a:endParaRPr>
                    </a:p>
                  </a:txBody>
                  <a:tcPr marL="45720" marR="45720" marT="44814" marB="44814"/>
                </a:tc>
                <a:tc>
                  <a:txBody>
                    <a:bodyPr/>
                    <a:lstStyle/>
                    <a:p>
                      <a:r>
                        <a:rPr lang="en-US" sz="1400" kern="1200" dirty="0">
                          <a:effectLst/>
                        </a:rPr>
                        <a:t>2</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tc>
                  <a:txBody>
                    <a:body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4139034924"/>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ASCS (*)</a:t>
                      </a:r>
                      <a:endParaRPr lang="en-US" sz="1400" kern="1200" dirty="0">
                        <a:solidFill>
                          <a:schemeClr val="dk1"/>
                        </a:solidFill>
                        <a:effectLst/>
                        <a:latin typeface="+mj-lt"/>
                        <a:ea typeface="+mn-ea"/>
                        <a:cs typeface="+mn-cs"/>
                      </a:endParaRPr>
                    </a:p>
                  </a:txBody>
                  <a:tcPr marL="89631" marR="89631" marT="44814" marB="44814"/>
                </a:tc>
                <a:tc rowSpan="2">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D2s_v3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2,178</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1"/>
                  </a:ext>
                </a:extLst>
              </a:tr>
              <a:tr h="577240">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Application</a:t>
                      </a:r>
                      <a:endParaRPr lang="en-US" sz="1400" kern="1200" dirty="0">
                        <a:solidFill>
                          <a:schemeClr val="dk1"/>
                        </a:solidFill>
                        <a:effectLst/>
                        <a:latin typeface="+mj-lt"/>
                        <a:ea typeface="+mn-ea"/>
                        <a:cs typeface="+mn-cs"/>
                      </a:endParaRPr>
                    </a:p>
                  </a:txBody>
                  <a:tcPr marL="89631" marR="89631" marT="44814" marB="44814"/>
                </a:tc>
                <a:tc vMerge="1">
                  <a:txBody>
                    <a:bodyPr/>
                    <a:lstStyle/>
                    <a:p>
                      <a:endParaRPr lang="en-US"/>
                    </a:p>
                  </a:txBody>
                  <a:tcPr/>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D16s_v3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All Active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34,840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endParaRPr lang="en-US" sz="1400" kern="1200">
                        <a:solidFill>
                          <a:schemeClr val="dk1"/>
                        </a:solidFill>
                        <a:effectLst/>
                        <a:latin typeface="+mj-lt"/>
                        <a:ea typeface="+mn-ea"/>
                        <a:cs typeface="+mn-cs"/>
                      </a:endParaRPr>
                    </a:p>
                  </a:txBody>
                  <a:tcPr marL="89631" marR="89631" marT="44814" marB="44814"/>
                </a:tc>
                <a:extLst>
                  <a:ext uri="{0D108BD9-81ED-4DB2-BD59-A6C34878D82A}">
                    <a16:rowId xmlns:a16="http://schemas.microsoft.com/office/drawing/2014/main" val="10002"/>
                  </a:ext>
                </a:extLst>
              </a:tr>
              <a:tr h="984809">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a:effectLst/>
                        </a:rPr>
                        <a:t>Database</a:t>
                      </a:r>
                      <a:endParaRPr lang="en-US" sz="1400" kern="120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15,000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1TB</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D16s_v3</a:t>
                      </a:r>
                      <a:endParaRPr lang="en-US" sz="1400" b="1" kern="1200" dirty="0">
                        <a:solidFill>
                          <a:srgbClr val="FF0000"/>
                        </a:solidFill>
                        <a:effectLst/>
                        <a:latin typeface="+mj-lt"/>
                        <a:ea typeface="+mn-ea"/>
                        <a:cs typeface="+mn-cs"/>
                      </a:endParaRPr>
                    </a:p>
                  </a:txBody>
                  <a:tcPr marL="45720" marR="45720"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2</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Active/</a:t>
                      </a:r>
                      <a:br>
                        <a:rPr lang="en-US" sz="1400" kern="1200" dirty="0">
                          <a:effectLst/>
                        </a:rPr>
                      </a:br>
                      <a:r>
                        <a:rPr lang="en-US" sz="1400" kern="1200" dirty="0">
                          <a:effectLst/>
                        </a:rPr>
                        <a:t>Passive</a:t>
                      </a:r>
                      <a:endParaRPr lang="en-US" sz="1400" kern="1200" dirty="0">
                        <a:solidFill>
                          <a:schemeClr val="dk1"/>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17,420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2 x </a:t>
                      </a:r>
                      <a:br>
                        <a:rPr lang="en-US" sz="1400" kern="1200" dirty="0">
                          <a:effectLst/>
                        </a:rPr>
                      </a:br>
                      <a:r>
                        <a:rPr lang="en-US" sz="1400" kern="1200" dirty="0">
                          <a:effectLst/>
                        </a:rPr>
                        <a:t>P30 disks (1TB, 5000 IOPS/ disk)</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10,000</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2TB</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pPr algn="ctr">
                        <a:lnSpc>
                          <a:spcPct val="107000"/>
                        </a:lnSpc>
                        <a:spcAft>
                          <a:spcPts val="0"/>
                        </a:spcAft>
                      </a:pPr>
                      <a:r>
                        <a:rPr lang="en-US" sz="1400" kern="1200" dirty="0">
                          <a:effectLst/>
                        </a:rPr>
                        <a:t>1 x </a:t>
                      </a:r>
                      <a:br>
                        <a:rPr lang="en-US" sz="1400" kern="1200" dirty="0">
                          <a:effectLst/>
                        </a:rPr>
                      </a:br>
                      <a:r>
                        <a:rPr lang="en-US" sz="1400" kern="1200" dirty="0">
                          <a:effectLst/>
                        </a:rPr>
                        <a:t>P20 disk (0.5TB, 2500 IOPS /disk)</a:t>
                      </a:r>
                      <a:endParaRPr lang="en-US" sz="1400" b="1" kern="1200" dirty="0">
                        <a:solidFill>
                          <a:srgbClr val="FF0000"/>
                        </a:solidFill>
                        <a:effectLst/>
                        <a:latin typeface="+mj-lt"/>
                        <a:ea typeface="+mn-ea"/>
                        <a:cs typeface="+mn-cs"/>
                      </a:endParaRPr>
                    </a:p>
                  </a:txBody>
                  <a:tcPr marL="89631" marR="89631" marT="44814" marB="44814"/>
                </a:tc>
                <a:tc>
                  <a:txBody>
                    <a:bodyPr/>
                    <a:lstStyle>
                      <a:lvl1pPr marL="0" algn="l" defTabSz="1184575" rtl="0" eaLnBrk="1" latinLnBrk="0" hangingPunct="1">
                        <a:defRPr sz="2353" kern="1200">
                          <a:solidFill>
                            <a:schemeClr val="dk1"/>
                          </a:solidFill>
                          <a:latin typeface="Segoe UI"/>
                        </a:defRPr>
                      </a:lvl1pPr>
                      <a:lvl2pPr marL="592287" algn="l" defTabSz="1184575" rtl="0" eaLnBrk="1" latinLnBrk="0" hangingPunct="1">
                        <a:defRPr sz="2353" kern="1200">
                          <a:solidFill>
                            <a:schemeClr val="dk1"/>
                          </a:solidFill>
                          <a:latin typeface="Segoe UI"/>
                        </a:defRPr>
                      </a:lvl2pPr>
                      <a:lvl3pPr marL="1184575" algn="l" defTabSz="1184575" rtl="0" eaLnBrk="1" latinLnBrk="0" hangingPunct="1">
                        <a:defRPr sz="2353" kern="1200">
                          <a:solidFill>
                            <a:schemeClr val="dk1"/>
                          </a:solidFill>
                          <a:latin typeface="Segoe UI"/>
                        </a:defRPr>
                      </a:lvl3pPr>
                      <a:lvl4pPr marL="1776861" algn="l" defTabSz="1184575" rtl="0" eaLnBrk="1" latinLnBrk="0" hangingPunct="1">
                        <a:defRPr sz="2353" kern="1200">
                          <a:solidFill>
                            <a:schemeClr val="dk1"/>
                          </a:solidFill>
                          <a:latin typeface="Segoe UI"/>
                        </a:defRPr>
                      </a:lvl4pPr>
                      <a:lvl5pPr marL="2369149" algn="l" defTabSz="1184575" rtl="0" eaLnBrk="1" latinLnBrk="0" hangingPunct="1">
                        <a:defRPr sz="2353" kern="1200">
                          <a:solidFill>
                            <a:schemeClr val="dk1"/>
                          </a:solidFill>
                          <a:latin typeface="Segoe UI"/>
                        </a:defRPr>
                      </a:lvl5pPr>
                      <a:lvl6pPr marL="2961436" algn="l" defTabSz="1184575" rtl="0" eaLnBrk="1" latinLnBrk="0" hangingPunct="1">
                        <a:defRPr sz="2353" kern="1200">
                          <a:solidFill>
                            <a:schemeClr val="dk1"/>
                          </a:solidFill>
                          <a:latin typeface="Segoe UI"/>
                        </a:defRPr>
                      </a:lvl6pPr>
                      <a:lvl7pPr marL="3553724" algn="l" defTabSz="1184575" rtl="0" eaLnBrk="1" latinLnBrk="0" hangingPunct="1">
                        <a:defRPr sz="2353" kern="1200">
                          <a:solidFill>
                            <a:schemeClr val="dk1"/>
                          </a:solidFill>
                          <a:latin typeface="Segoe UI"/>
                        </a:defRPr>
                      </a:lvl7pPr>
                      <a:lvl8pPr marL="4146011" algn="l" defTabSz="1184575" rtl="0" eaLnBrk="1" latinLnBrk="0" hangingPunct="1">
                        <a:defRPr sz="2353" kern="1200">
                          <a:solidFill>
                            <a:schemeClr val="dk1"/>
                          </a:solidFill>
                          <a:latin typeface="Segoe UI"/>
                        </a:defRPr>
                      </a:lvl8pPr>
                      <a:lvl9pPr marL="4738298" algn="l" defTabSz="1184575" rtl="0" eaLnBrk="1" latinLnBrk="0" hangingPunct="1">
                        <a:defRPr sz="2353" kern="1200">
                          <a:solidFill>
                            <a:schemeClr val="dk1"/>
                          </a:solidFill>
                          <a:latin typeface="Segoe UI"/>
                        </a:defRPr>
                      </a:lvl9pPr>
                    </a:lstStyle>
                    <a:p>
                      <a:r>
                        <a:rPr lang="en-US" sz="1400" kern="1200" dirty="0">
                          <a:effectLst/>
                        </a:rPr>
                        <a:t>Single digit ms latency</a:t>
                      </a:r>
                      <a:endParaRPr lang="en-US" sz="1400" b="1" kern="1200" dirty="0">
                        <a:solidFill>
                          <a:srgbClr val="FF0000"/>
                        </a:solidFill>
                        <a:effectLst/>
                        <a:latin typeface="+mj-lt"/>
                        <a:ea typeface="+mn-ea"/>
                        <a:cs typeface="+mn-cs"/>
                      </a:endParaRPr>
                    </a:p>
                  </a:txBody>
                  <a:tcPr marL="89631" marR="89631" marT="44814" marB="44814"/>
                </a:tc>
                <a:extLst>
                  <a:ext uri="{0D108BD9-81ED-4DB2-BD59-A6C34878D82A}">
                    <a16:rowId xmlns:a16="http://schemas.microsoft.com/office/drawing/2014/main" val="10003"/>
                  </a:ext>
                </a:extLst>
              </a:tr>
            </a:tbl>
          </a:graphicData>
        </a:graphic>
      </p:graphicFrame>
      <p:sp>
        <p:nvSpPr>
          <p:cNvPr id="37" name="Rectangle 36">
            <a:extLst>
              <a:ext uri="{FF2B5EF4-FFF2-40B4-BE49-F238E27FC236}">
                <a16:creationId xmlns:a16="http://schemas.microsoft.com/office/drawing/2014/main" id="{634A7DD5-A7E1-4860-BE8E-F71C6DFA8FA5}"/>
              </a:ext>
            </a:extLst>
          </p:cNvPr>
          <p:cNvSpPr/>
          <p:nvPr/>
        </p:nvSpPr>
        <p:spPr bwMode="auto">
          <a:xfrm>
            <a:off x="1278922" y="3025462"/>
            <a:ext cx="2190950" cy="3751455"/>
          </a:xfrm>
          <a:prstGeom prst="rect">
            <a:avLst/>
          </a:prstGeom>
          <a:noFill/>
          <a:ln w="2857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00BBDA3-3C55-42CF-8A4E-D305A43A8AF6}"/>
              </a:ext>
            </a:extLst>
          </p:cNvPr>
          <p:cNvSpPr/>
          <p:nvPr/>
        </p:nvSpPr>
        <p:spPr bwMode="auto">
          <a:xfrm>
            <a:off x="3544564" y="3025462"/>
            <a:ext cx="8440134" cy="3751455"/>
          </a:xfrm>
          <a:prstGeom prst="rect">
            <a:avLst/>
          </a:prstGeom>
          <a:noFill/>
          <a:ln w="28575" cap="flat" cmpd="sng" algn="ctr">
            <a:solidFill>
              <a:srgbClr val="00B0F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9" name="TextBox 38">
            <a:extLst>
              <a:ext uri="{FF2B5EF4-FFF2-40B4-BE49-F238E27FC236}">
                <a16:creationId xmlns:a16="http://schemas.microsoft.com/office/drawing/2014/main" id="{1A994CD0-6898-4FD3-99EA-314562C61ACC}"/>
              </a:ext>
            </a:extLst>
          </p:cNvPr>
          <p:cNvSpPr txBox="1"/>
          <p:nvPr/>
        </p:nvSpPr>
        <p:spPr>
          <a:xfrm>
            <a:off x="1278923" y="2176925"/>
            <a:ext cx="2265641" cy="967655"/>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Customer Requirements</a:t>
            </a:r>
          </a:p>
        </p:txBody>
      </p:sp>
      <p:sp>
        <p:nvSpPr>
          <p:cNvPr id="40" name="TextBox 39">
            <a:extLst>
              <a:ext uri="{FF2B5EF4-FFF2-40B4-BE49-F238E27FC236}">
                <a16:creationId xmlns:a16="http://schemas.microsoft.com/office/drawing/2014/main" id="{9942BC27-D710-478F-AECD-2871B1287A41}"/>
              </a:ext>
            </a:extLst>
          </p:cNvPr>
          <p:cNvSpPr txBox="1"/>
          <p:nvPr/>
        </p:nvSpPr>
        <p:spPr>
          <a:xfrm>
            <a:off x="3619254" y="2499941"/>
            <a:ext cx="8299534" cy="628636"/>
          </a:xfrm>
          <a:prstGeom prst="rect">
            <a:avLst/>
          </a:prstGeom>
          <a:noFill/>
        </p:spPr>
        <p:txBody>
          <a:bodyPr wrap="square" lIns="179259" tIns="143407" rIns="179259" bIns="143407" rtlCol="0">
            <a:spAutoFit/>
          </a:bodyPr>
          <a:lstStyle/>
          <a:p>
            <a:pPr marL="0" marR="0" lvl="0" indent="0" algn="ctr" defTabSz="912768" rtl="0"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ea typeface="+mn-ea"/>
                <a:cs typeface="+mn-cs"/>
              </a:rPr>
              <a:t>Sizing for Azure</a:t>
            </a:r>
          </a:p>
        </p:txBody>
      </p:sp>
      <p:sp>
        <p:nvSpPr>
          <p:cNvPr id="41" name="Rectangle 40">
            <a:extLst>
              <a:ext uri="{FF2B5EF4-FFF2-40B4-BE49-F238E27FC236}">
                <a16:creationId xmlns:a16="http://schemas.microsoft.com/office/drawing/2014/main" id="{CD6B1406-1655-4598-812C-E4FE0EAA55E7}"/>
              </a:ext>
            </a:extLst>
          </p:cNvPr>
          <p:cNvSpPr/>
          <p:nvPr/>
        </p:nvSpPr>
        <p:spPr bwMode="auto">
          <a:xfrm>
            <a:off x="3555643" y="4602434"/>
            <a:ext cx="668938"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53AB5D01-58C4-4D1C-9E35-300C059AF983}"/>
              </a:ext>
            </a:extLst>
          </p:cNvPr>
          <p:cNvSpPr/>
          <p:nvPr/>
        </p:nvSpPr>
        <p:spPr bwMode="auto">
          <a:xfrm>
            <a:off x="3698319"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43" name="Rectangle 42">
            <a:extLst>
              <a:ext uri="{FF2B5EF4-FFF2-40B4-BE49-F238E27FC236}">
                <a16:creationId xmlns:a16="http://schemas.microsoft.com/office/drawing/2014/main" id="{DA8AC102-93E0-438B-A624-2E618AAEF6AF}"/>
              </a:ext>
            </a:extLst>
          </p:cNvPr>
          <p:cNvSpPr/>
          <p:nvPr/>
        </p:nvSpPr>
        <p:spPr bwMode="auto">
          <a:xfrm>
            <a:off x="6582016" y="5672509"/>
            <a:ext cx="3217233" cy="9206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649E09D-71C3-45D1-92A9-F875F66C068F}"/>
              </a:ext>
            </a:extLst>
          </p:cNvPr>
          <p:cNvSpPr/>
          <p:nvPr/>
        </p:nvSpPr>
        <p:spPr bwMode="auto">
          <a:xfrm>
            <a:off x="9980508" y="5672508"/>
            <a:ext cx="1938279" cy="109013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E9ABC9C7-C793-4B70-BE81-ABC67B198274}"/>
              </a:ext>
            </a:extLst>
          </p:cNvPr>
          <p:cNvSpPr/>
          <p:nvPr/>
        </p:nvSpPr>
        <p:spPr bwMode="auto">
          <a:xfrm>
            <a:off x="4299273" y="5776846"/>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3A7054C-ACCD-4E35-B581-27A3CA4D41D1}"/>
              </a:ext>
            </a:extLst>
          </p:cNvPr>
          <p:cNvSpPr/>
          <p:nvPr/>
        </p:nvSpPr>
        <p:spPr>
          <a:xfrm>
            <a:off x="752805" y="1725994"/>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Set up high availability solution for SAP ASCS and Database, based on SLA</a:t>
            </a:r>
          </a:p>
        </p:txBody>
      </p:sp>
      <p:sp>
        <p:nvSpPr>
          <p:cNvPr id="47" name="Oval 46">
            <a:extLst>
              <a:ext uri="{FF2B5EF4-FFF2-40B4-BE49-F238E27FC236}">
                <a16:creationId xmlns:a16="http://schemas.microsoft.com/office/drawing/2014/main" id="{7A37758B-5334-4019-A02C-C2A3A0486490}"/>
              </a:ext>
            </a:extLst>
          </p:cNvPr>
          <p:cNvSpPr/>
          <p:nvPr/>
        </p:nvSpPr>
        <p:spPr bwMode="auto">
          <a:xfrm>
            <a:off x="8112956"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8" name="Oval 47">
            <a:extLst>
              <a:ext uri="{FF2B5EF4-FFF2-40B4-BE49-F238E27FC236}">
                <a16:creationId xmlns:a16="http://schemas.microsoft.com/office/drawing/2014/main" id="{C695D79F-AD28-43E3-8D1A-9B54591C64CE}"/>
              </a:ext>
            </a:extLst>
          </p:cNvPr>
          <p:cNvSpPr/>
          <p:nvPr/>
        </p:nvSpPr>
        <p:spPr bwMode="auto">
          <a:xfrm>
            <a:off x="10802230" y="52679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49" name="Oval 48">
            <a:extLst>
              <a:ext uri="{FF2B5EF4-FFF2-40B4-BE49-F238E27FC236}">
                <a16:creationId xmlns:a16="http://schemas.microsoft.com/office/drawing/2014/main" id="{206F128C-A505-4118-BBC9-A6A57F7866B5}"/>
              </a:ext>
            </a:extLst>
          </p:cNvPr>
          <p:cNvSpPr/>
          <p:nvPr/>
        </p:nvSpPr>
        <p:spPr bwMode="auto">
          <a:xfrm>
            <a:off x="4580242"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3</a:t>
            </a:r>
          </a:p>
        </p:txBody>
      </p:sp>
      <p:sp>
        <p:nvSpPr>
          <p:cNvPr id="50" name="Oval 49">
            <a:extLst>
              <a:ext uri="{FF2B5EF4-FFF2-40B4-BE49-F238E27FC236}">
                <a16:creationId xmlns:a16="http://schemas.microsoft.com/office/drawing/2014/main" id="{261877B2-6EA7-446B-A1F2-BD92B27E4DE8}"/>
              </a:ext>
            </a:extLst>
          </p:cNvPr>
          <p:cNvSpPr/>
          <p:nvPr/>
        </p:nvSpPr>
        <p:spPr bwMode="auto">
          <a:xfrm>
            <a:off x="313414" y="1163105"/>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1" name="Oval 50">
            <a:extLst>
              <a:ext uri="{FF2B5EF4-FFF2-40B4-BE49-F238E27FC236}">
                <a16:creationId xmlns:a16="http://schemas.microsoft.com/office/drawing/2014/main" id="{84B6DB25-3E3C-4B55-A631-35D12EA97C9C}"/>
              </a:ext>
            </a:extLst>
          </p:cNvPr>
          <p:cNvSpPr/>
          <p:nvPr/>
        </p:nvSpPr>
        <p:spPr bwMode="auto">
          <a:xfrm>
            <a:off x="313414" y="1464642"/>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2</a:t>
            </a:r>
          </a:p>
        </p:txBody>
      </p:sp>
      <p:sp>
        <p:nvSpPr>
          <p:cNvPr id="52" name="Oval 51">
            <a:extLst>
              <a:ext uri="{FF2B5EF4-FFF2-40B4-BE49-F238E27FC236}">
                <a16:creationId xmlns:a16="http://schemas.microsoft.com/office/drawing/2014/main" id="{47C5EDA0-5D49-4E3F-BB66-B9A86FD8725D}"/>
              </a:ext>
            </a:extLst>
          </p:cNvPr>
          <p:cNvSpPr/>
          <p:nvPr/>
        </p:nvSpPr>
        <p:spPr bwMode="auto">
          <a:xfrm>
            <a:off x="313414" y="1790080"/>
            <a:ext cx="294103" cy="283610"/>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53" name="Title 1">
            <a:extLst>
              <a:ext uri="{FF2B5EF4-FFF2-40B4-BE49-F238E27FC236}">
                <a16:creationId xmlns:a16="http://schemas.microsoft.com/office/drawing/2014/main" id="{A19FB181-587E-4E9E-849D-7391E9F12266}"/>
              </a:ext>
            </a:extLst>
          </p:cNvPr>
          <p:cNvSpPr txBox="1">
            <a:spLocks/>
          </p:cNvSpPr>
          <p:nvPr/>
        </p:nvSpPr>
        <p:spPr>
          <a:xfrm>
            <a:off x="-1610489" y="81084"/>
            <a:ext cx="11670143" cy="490289"/>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4900" b="0" i="0" u="none" strike="noStrike" kern="1200" cap="none" spc="-100" normalizeH="0" baseline="0" noProof="0" dirty="0">
              <a:ln w="3175">
                <a:noFill/>
              </a:ln>
              <a:solidFill>
                <a:srgbClr val="FFFFFF"/>
              </a:solidFill>
              <a:effectLst/>
              <a:uLnTx/>
              <a:uFillTx/>
              <a:latin typeface="Segoe UI" panose="020B0502040204020203" pitchFamily="34" charset="0"/>
              <a:ea typeface="+mn-ea"/>
              <a:cs typeface="Segoe UI" pitchFamily="34" charset="0"/>
            </a:endParaRPr>
          </a:p>
        </p:txBody>
      </p:sp>
      <p:sp>
        <p:nvSpPr>
          <p:cNvPr id="54" name="Rectangle 53">
            <a:extLst>
              <a:ext uri="{FF2B5EF4-FFF2-40B4-BE49-F238E27FC236}">
                <a16:creationId xmlns:a16="http://schemas.microsoft.com/office/drawing/2014/main" id="{793010D8-D180-41F8-9CBC-BBEFA6899910}"/>
              </a:ext>
            </a:extLst>
          </p:cNvPr>
          <p:cNvSpPr/>
          <p:nvPr/>
        </p:nvSpPr>
        <p:spPr>
          <a:xfrm>
            <a:off x="752806" y="1078737"/>
            <a:ext cx="11346693"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Choose VM type for SAP ASCS (*) , Application and Database, based on SAPS required</a:t>
            </a:r>
          </a:p>
        </p:txBody>
      </p:sp>
      <p:sp>
        <p:nvSpPr>
          <p:cNvPr id="55" name="Rectangle 54">
            <a:extLst>
              <a:ext uri="{FF2B5EF4-FFF2-40B4-BE49-F238E27FC236}">
                <a16:creationId xmlns:a16="http://schemas.microsoft.com/office/drawing/2014/main" id="{9F8BB4C5-9ABD-4A8B-BCB5-3643D11865AA}"/>
              </a:ext>
            </a:extLst>
          </p:cNvPr>
          <p:cNvSpPr/>
          <p:nvPr/>
        </p:nvSpPr>
        <p:spPr>
          <a:xfrm>
            <a:off x="752806" y="1391881"/>
            <a:ext cx="11767664" cy="406208"/>
          </a:xfrm>
          <a:prstGeom prst="rect">
            <a:avLst/>
          </a:prstGeom>
        </p:spPr>
        <p:txBody>
          <a:bodyPr wrap="square">
            <a:spAutoFit/>
          </a:bodyPr>
          <a:lstStyle/>
          <a:p>
            <a:pPr marL="0" marR="0" lvl="0" indent="0" algn="l"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mn-ea"/>
                <a:cs typeface="+mn-cs"/>
              </a:rPr>
              <a:t>Decide Premium Storage type and # of disks for SAP database file space, based on IOPS/throughput</a:t>
            </a:r>
          </a:p>
        </p:txBody>
      </p:sp>
      <p:sp>
        <p:nvSpPr>
          <p:cNvPr id="56" name="Rectangle 55">
            <a:extLst>
              <a:ext uri="{FF2B5EF4-FFF2-40B4-BE49-F238E27FC236}">
                <a16:creationId xmlns:a16="http://schemas.microsoft.com/office/drawing/2014/main" id="{BC978246-3D3D-44E6-9EC0-9799BB252A3F}"/>
              </a:ext>
            </a:extLst>
          </p:cNvPr>
          <p:cNvSpPr/>
          <p:nvPr/>
        </p:nvSpPr>
        <p:spPr bwMode="auto">
          <a:xfrm>
            <a:off x="5661402" y="4603237"/>
            <a:ext cx="765417" cy="1712606"/>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3AADC17F-703E-4057-B1C2-5AE8879C8C7E}"/>
              </a:ext>
            </a:extLst>
          </p:cNvPr>
          <p:cNvSpPr/>
          <p:nvPr/>
        </p:nvSpPr>
        <p:spPr bwMode="auto">
          <a:xfrm>
            <a:off x="5878928" y="6315843"/>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1</a:t>
            </a:r>
          </a:p>
        </p:txBody>
      </p:sp>
      <p:sp>
        <p:nvSpPr>
          <p:cNvPr id="58" name="TextBox 57">
            <a:extLst>
              <a:ext uri="{FF2B5EF4-FFF2-40B4-BE49-F238E27FC236}">
                <a16:creationId xmlns:a16="http://schemas.microsoft.com/office/drawing/2014/main" id="{7E500C93-DB71-46FE-854D-D841BE6B2081}"/>
              </a:ext>
            </a:extLst>
          </p:cNvPr>
          <p:cNvSpPr txBox="1"/>
          <p:nvPr/>
        </p:nvSpPr>
        <p:spPr>
          <a:xfrm>
            <a:off x="9220930" y="2155955"/>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br>
            <a:r>
              <a:rPr kumimoji="0" lang="en-US" sz="1200" b="0" i="0" u="none" strike="noStrike" kern="1200" cap="none" spc="0" normalizeH="0" baseline="0" noProof="0" dirty="0">
                <a:ln>
                  <a:noFill/>
                </a:ln>
                <a:solidFill>
                  <a:schemeClr val="bg1"/>
                </a:solidFill>
                <a:effectLst/>
                <a:uLnTx/>
                <a:uFillTx/>
                <a:latin typeface="+mj-lt"/>
                <a:ea typeface="+mn-ea"/>
                <a:cs typeface="Segoe UI Light" panose="020B0502040204020203" pitchFamily="34" charset="0"/>
              </a:rPr>
              <a:t>part of SAP application servers running message/enqueue service,  which is a single point of failure (SPOF)</a:t>
            </a:r>
          </a:p>
        </p:txBody>
      </p:sp>
      <p:sp>
        <p:nvSpPr>
          <p:cNvPr id="60" name="Rectangle 59">
            <a:extLst>
              <a:ext uri="{FF2B5EF4-FFF2-40B4-BE49-F238E27FC236}">
                <a16:creationId xmlns:a16="http://schemas.microsoft.com/office/drawing/2014/main" id="{7E54D8A6-57B3-4F5C-AA54-E3A81D448959}"/>
              </a:ext>
            </a:extLst>
          </p:cNvPr>
          <p:cNvSpPr/>
          <p:nvPr/>
        </p:nvSpPr>
        <p:spPr bwMode="auto">
          <a:xfrm>
            <a:off x="4318098" y="4592221"/>
            <a:ext cx="1288799" cy="516963"/>
          </a:xfrm>
          <a:prstGeom prst="rect">
            <a:avLst/>
          </a:prstGeom>
          <a:noFill/>
          <a:ln w="28575" cap="flat" cmpd="sng" algn="ctr">
            <a:solidFill>
              <a:srgbClr val="00206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29004521-35F1-4999-B7C9-5097774C593D}"/>
              </a:ext>
            </a:extLst>
          </p:cNvPr>
          <p:cNvSpPr/>
          <p:nvPr/>
        </p:nvSpPr>
        <p:spPr bwMode="auto">
          <a:xfrm>
            <a:off x="4606664" y="4176021"/>
            <a:ext cx="294103" cy="283610"/>
          </a:xfrm>
          <a:prstGeom prst="ellipse">
            <a:avLst/>
          </a:prstGeom>
          <a:solidFill>
            <a:srgbClr val="002060"/>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29" name="Title 1">
            <a:extLst>
              <a:ext uri="{FF2B5EF4-FFF2-40B4-BE49-F238E27FC236}">
                <a16:creationId xmlns:a16="http://schemas.microsoft.com/office/drawing/2014/main" id="{6D4511A3-3320-4279-8D19-3E02E887758D}"/>
              </a:ext>
            </a:extLst>
          </p:cNvPr>
          <p:cNvSpPr txBox="1">
            <a:spLocks/>
          </p:cNvSpPr>
          <p:nvPr/>
        </p:nvSpPr>
        <p:spPr>
          <a:xfrm>
            <a:off x="170625" y="80609"/>
            <a:ext cx="11850481" cy="49035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chemeClr val="bg1"/>
                </a:solidFill>
                <a:effectLst/>
                <a:uLnTx/>
                <a:uFillTx/>
                <a:ea typeface="+mn-ea"/>
              </a:rPr>
              <a:t>How to Size SAP Any DB (SQL Server, Oracle, DB2, ASE) on Azure VM </a:t>
            </a:r>
            <a:endParaRPr kumimoji="0" lang="en-US" sz="3200" b="0" i="0" u="none" strike="noStrike" kern="1200" cap="none" spc="-100" normalizeH="0" baseline="0" noProof="0" dirty="0">
              <a:ln w="3175">
                <a:noFill/>
              </a:ln>
              <a:solidFill>
                <a:schemeClr val="bg1"/>
              </a:solidFill>
              <a:effectLst/>
              <a:uLnTx/>
              <a:uFillTx/>
              <a:ea typeface="+mn-ea"/>
              <a:cs typeface="Segoe UI Light" panose="020B0502040204020203" pitchFamily="34" charset="0"/>
            </a:endParaRPr>
          </a:p>
        </p:txBody>
      </p:sp>
    </p:spTree>
    <p:extLst>
      <p:ext uri="{BB962C8B-B14F-4D97-AF65-F5344CB8AC3E}">
        <p14:creationId xmlns:p14="http://schemas.microsoft.com/office/powerpoint/2010/main" val="3341293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1000"/>
                                        <p:tgtEl>
                                          <p:spTgt spid="58"/>
                                        </p:tgtEl>
                                      </p:cBhvr>
                                    </p:animEffect>
                                    <p:anim calcmode="lin" valueType="num">
                                      <p:cBhvr>
                                        <p:cTn id="31" dur="1000" fill="hold"/>
                                        <p:tgtEl>
                                          <p:spTgt spid="58"/>
                                        </p:tgtEl>
                                        <p:attrNameLst>
                                          <p:attrName>ppt_x</p:attrName>
                                        </p:attrNameLst>
                                      </p:cBhvr>
                                      <p:tavLst>
                                        <p:tav tm="0">
                                          <p:val>
                                            <p:strVal val="#ppt_x"/>
                                          </p:val>
                                        </p:tav>
                                        <p:tav tm="100000">
                                          <p:val>
                                            <p:strVal val="#ppt_x"/>
                                          </p:val>
                                        </p:tav>
                                      </p:tavLst>
                                    </p:anim>
                                    <p:anim calcmode="lin" valueType="num">
                                      <p:cBhvr>
                                        <p:cTn id="32" dur="1000" fill="hold"/>
                                        <p:tgtEl>
                                          <p:spTgt spid="58"/>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1000"/>
                                        <p:tgtEl>
                                          <p:spTgt spid="41"/>
                                        </p:tgtEl>
                                      </p:cBhvr>
                                    </p:animEffect>
                                    <p:anim calcmode="lin" valueType="num">
                                      <p:cBhvr>
                                        <p:cTn id="37" dur="1000" fill="hold"/>
                                        <p:tgtEl>
                                          <p:spTgt spid="41"/>
                                        </p:tgtEl>
                                        <p:attrNameLst>
                                          <p:attrName>ppt_x</p:attrName>
                                        </p:attrNameLst>
                                      </p:cBhvr>
                                      <p:tavLst>
                                        <p:tav tm="0">
                                          <p:val>
                                            <p:strVal val="#ppt_x"/>
                                          </p:val>
                                        </p:tav>
                                        <p:tav tm="100000">
                                          <p:val>
                                            <p:strVal val="#ppt_x"/>
                                          </p:val>
                                        </p:tav>
                                      </p:tavLst>
                                    </p:anim>
                                    <p:anim calcmode="lin" valueType="num">
                                      <p:cBhvr>
                                        <p:cTn id="38" dur="1000" fill="hold"/>
                                        <p:tgtEl>
                                          <p:spTgt spid="41"/>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1000"/>
                                        <p:tgtEl>
                                          <p:spTgt spid="42"/>
                                        </p:tgtEl>
                                      </p:cBhvr>
                                    </p:animEffect>
                                    <p:anim calcmode="lin" valueType="num">
                                      <p:cBhvr>
                                        <p:cTn id="42" dur="1000" fill="hold"/>
                                        <p:tgtEl>
                                          <p:spTgt spid="42"/>
                                        </p:tgtEl>
                                        <p:attrNameLst>
                                          <p:attrName>ppt_x</p:attrName>
                                        </p:attrNameLst>
                                      </p:cBhvr>
                                      <p:tavLst>
                                        <p:tav tm="0">
                                          <p:val>
                                            <p:strVal val="#ppt_x"/>
                                          </p:val>
                                        </p:tav>
                                        <p:tav tm="100000">
                                          <p:val>
                                            <p:strVal val="#ppt_x"/>
                                          </p:val>
                                        </p:tav>
                                      </p:tavLst>
                                    </p:anim>
                                    <p:anim calcmode="lin" valueType="num">
                                      <p:cBhvr>
                                        <p:cTn id="43" dur="1000" fill="hold"/>
                                        <p:tgtEl>
                                          <p:spTgt spid="4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1000"/>
                                        <p:tgtEl>
                                          <p:spTgt spid="56"/>
                                        </p:tgtEl>
                                      </p:cBhvr>
                                    </p:animEffect>
                                    <p:anim calcmode="lin" valueType="num">
                                      <p:cBhvr>
                                        <p:cTn id="47" dur="1000" fill="hold"/>
                                        <p:tgtEl>
                                          <p:spTgt spid="56"/>
                                        </p:tgtEl>
                                        <p:attrNameLst>
                                          <p:attrName>ppt_x</p:attrName>
                                        </p:attrNameLst>
                                      </p:cBhvr>
                                      <p:tavLst>
                                        <p:tav tm="0">
                                          <p:val>
                                            <p:strVal val="#ppt_x"/>
                                          </p:val>
                                        </p:tav>
                                        <p:tav tm="100000">
                                          <p:val>
                                            <p:strVal val="#ppt_x"/>
                                          </p:val>
                                        </p:tav>
                                      </p:tavLst>
                                    </p:anim>
                                    <p:anim calcmode="lin" valueType="num">
                                      <p:cBhvr>
                                        <p:cTn id="48" dur="1000" fill="hold"/>
                                        <p:tgtEl>
                                          <p:spTgt spid="5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1000"/>
                                        <p:tgtEl>
                                          <p:spTgt spid="57"/>
                                        </p:tgtEl>
                                      </p:cBhvr>
                                    </p:animEffect>
                                    <p:anim calcmode="lin" valueType="num">
                                      <p:cBhvr>
                                        <p:cTn id="52" dur="1000" fill="hold"/>
                                        <p:tgtEl>
                                          <p:spTgt spid="57"/>
                                        </p:tgtEl>
                                        <p:attrNameLst>
                                          <p:attrName>ppt_x</p:attrName>
                                        </p:attrNameLst>
                                      </p:cBhvr>
                                      <p:tavLst>
                                        <p:tav tm="0">
                                          <p:val>
                                            <p:strVal val="#ppt_x"/>
                                          </p:val>
                                        </p:tav>
                                        <p:tav tm="100000">
                                          <p:val>
                                            <p:strVal val="#ppt_x"/>
                                          </p:val>
                                        </p:tav>
                                      </p:tavLst>
                                    </p:anim>
                                    <p:anim calcmode="lin" valueType="num">
                                      <p:cBhvr>
                                        <p:cTn id="5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entr" presetSubtype="0" fill="hold" grpId="0"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1000"/>
                                        <p:tgtEl>
                                          <p:spTgt spid="47"/>
                                        </p:tgtEl>
                                      </p:cBhvr>
                                    </p:animEffect>
                                    <p:anim calcmode="lin" valueType="num">
                                      <p:cBhvr>
                                        <p:cTn id="70" dur="1000" fill="hold"/>
                                        <p:tgtEl>
                                          <p:spTgt spid="47"/>
                                        </p:tgtEl>
                                        <p:attrNameLst>
                                          <p:attrName>ppt_x</p:attrName>
                                        </p:attrNameLst>
                                      </p:cBhvr>
                                      <p:tavLst>
                                        <p:tav tm="0">
                                          <p:val>
                                            <p:strVal val="#ppt_x"/>
                                          </p:val>
                                        </p:tav>
                                        <p:tav tm="100000">
                                          <p:val>
                                            <p:strVal val="#ppt_x"/>
                                          </p:val>
                                        </p:tav>
                                      </p:tavLst>
                                    </p:anim>
                                    <p:anim calcmode="lin" valueType="num">
                                      <p:cBhvr>
                                        <p:cTn id="71" dur="1000" fill="hold"/>
                                        <p:tgtEl>
                                          <p:spTgt spid="4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1000"/>
                                        <p:tgtEl>
                                          <p:spTgt spid="43"/>
                                        </p:tgtEl>
                                      </p:cBhvr>
                                    </p:animEffect>
                                    <p:anim calcmode="lin" valueType="num">
                                      <p:cBhvr>
                                        <p:cTn id="75" dur="1000" fill="hold"/>
                                        <p:tgtEl>
                                          <p:spTgt spid="43"/>
                                        </p:tgtEl>
                                        <p:attrNameLst>
                                          <p:attrName>ppt_x</p:attrName>
                                        </p:attrNameLst>
                                      </p:cBhvr>
                                      <p:tavLst>
                                        <p:tav tm="0">
                                          <p:val>
                                            <p:strVal val="#ppt_x"/>
                                          </p:val>
                                        </p:tav>
                                        <p:tav tm="100000">
                                          <p:val>
                                            <p:strVal val="#ppt_x"/>
                                          </p:val>
                                        </p:tav>
                                      </p:tavLst>
                                    </p:anim>
                                    <p:anim calcmode="lin" valueType="num">
                                      <p:cBhvr>
                                        <p:cTn id="76" dur="1000" fill="hold"/>
                                        <p:tgtEl>
                                          <p:spTgt spid="4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1000"/>
                                        <p:tgtEl>
                                          <p:spTgt spid="48"/>
                                        </p:tgtEl>
                                      </p:cBhvr>
                                    </p:animEffect>
                                    <p:anim calcmode="lin" valueType="num">
                                      <p:cBhvr>
                                        <p:cTn id="80" dur="1000" fill="hold"/>
                                        <p:tgtEl>
                                          <p:spTgt spid="48"/>
                                        </p:tgtEl>
                                        <p:attrNameLst>
                                          <p:attrName>ppt_x</p:attrName>
                                        </p:attrNameLst>
                                      </p:cBhvr>
                                      <p:tavLst>
                                        <p:tav tm="0">
                                          <p:val>
                                            <p:strVal val="#ppt_x"/>
                                          </p:val>
                                        </p:tav>
                                        <p:tav tm="100000">
                                          <p:val>
                                            <p:strVal val="#ppt_x"/>
                                          </p:val>
                                        </p:tav>
                                      </p:tavLst>
                                    </p:anim>
                                    <p:anim calcmode="lin" valueType="num">
                                      <p:cBhvr>
                                        <p:cTn id="81" dur="1000" fill="hold"/>
                                        <p:tgtEl>
                                          <p:spTgt spid="48"/>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1000"/>
                                        <p:tgtEl>
                                          <p:spTgt spid="44"/>
                                        </p:tgtEl>
                                      </p:cBhvr>
                                    </p:animEffect>
                                    <p:anim calcmode="lin" valueType="num">
                                      <p:cBhvr>
                                        <p:cTn id="85" dur="1000" fill="hold"/>
                                        <p:tgtEl>
                                          <p:spTgt spid="44"/>
                                        </p:tgtEl>
                                        <p:attrNameLst>
                                          <p:attrName>ppt_x</p:attrName>
                                        </p:attrNameLst>
                                      </p:cBhvr>
                                      <p:tavLst>
                                        <p:tav tm="0">
                                          <p:val>
                                            <p:strVal val="#ppt_x"/>
                                          </p:val>
                                        </p:tav>
                                        <p:tav tm="100000">
                                          <p:val>
                                            <p:strVal val="#ppt_x"/>
                                          </p:val>
                                        </p:tav>
                                      </p:tavLst>
                                    </p:anim>
                                    <p:anim calcmode="lin" valueType="num">
                                      <p:cBhvr>
                                        <p:cTn id="8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1000"/>
                                        <p:tgtEl>
                                          <p:spTgt spid="52"/>
                                        </p:tgtEl>
                                      </p:cBhvr>
                                    </p:animEffect>
                                    <p:anim calcmode="lin" valueType="num">
                                      <p:cBhvr>
                                        <p:cTn id="92" dur="1000" fill="hold"/>
                                        <p:tgtEl>
                                          <p:spTgt spid="52"/>
                                        </p:tgtEl>
                                        <p:attrNameLst>
                                          <p:attrName>ppt_x</p:attrName>
                                        </p:attrNameLst>
                                      </p:cBhvr>
                                      <p:tavLst>
                                        <p:tav tm="0">
                                          <p:val>
                                            <p:strVal val="#ppt_x"/>
                                          </p:val>
                                        </p:tav>
                                        <p:tav tm="100000">
                                          <p:val>
                                            <p:strVal val="#ppt_x"/>
                                          </p:val>
                                        </p:tav>
                                      </p:tavLst>
                                    </p:anim>
                                    <p:anim calcmode="lin" valueType="num">
                                      <p:cBhvr>
                                        <p:cTn id="93" dur="1000" fill="hold"/>
                                        <p:tgtEl>
                                          <p:spTgt spid="52"/>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1000"/>
                                        <p:tgtEl>
                                          <p:spTgt spid="46"/>
                                        </p:tgtEl>
                                      </p:cBhvr>
                                    </p:animEffect>
                                    <p:anim calcmode="lin" valueType="num">
                                      <p:cBhvr>
                                        <p:cTn id="97" dur="1000" fill="hold"/>
                                        <p:tgtEl>
                                          <p:spTgt spid="46"/>
                                        </p:tgtEl>
                                        <p:attrNameLst>
                                          <p:attrName>ppt_x</p:attrName>
                                        </p:attrNameLst>
                                      </p:cBhvr>
                                      <p:tavLst>
                                        <p:tav tm="0">
                                          <p:val>
                                            <p:strVal val="#ppt_x"/>
                                          </p:val>
                                        </p:tav>
                                        <p:tav tm="100000">
                                          <p:val>
                                            <p:strVal val="#ppt_x"/>
                                          </p:val>
                                        </p:tav>
                                      </p:tavLst>
                                    </p:anim>
                                    <p:anim calcmode="lin" valueType="num">
                                      <p:cBhvr>
                                        <p:cTn id="98" dur="1000" fill="hold"/>
                                        <p:tgtEl>
                                          <p:spTgt spid="46"/>
                                        </p:tgtEl>
                                        <p:attrNameLst>
                                          <p:attrName>ppt_y</p:attrName>
                                        </p:attrNameLst>
                                      </p:cBhvr>
                                      <p:tavLst>
                                        <p:tav tm="0">
                                          <p:val>
                                            <p:strVal val="#ppt_y+.1"/>
                                          </p:val>
                                        </p:tav>
                                        <p:tav tm="100000">
                                          <p:val>
                                            <p:strVal val="#ppt_y"/>
                                          </p:val>
                                        </p:tav>
                                      </p:tavLst>
                                    </p:anim>
                                  </p:childTnLst>
                                </p:cTn>
                              </p:par>
                            </p:childTnLst>
                          </p:cTn>
                        </p:par>
                        <p:par>
                          <p:cTn id="99" fill="hold">
                            <p:stCondLst>
                              <p:cond delay="1000"/>
                            </p:stCondLst>
                            <p:childTnLst>
                              <p:par>
                                <p:cTn id="100" presetID="42" presetClass="entr" presetSubtype="0" fill="hold" grpId="0" nodeType="after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1000"/>
                                        <p:tgtEl>
                                          <p:spTgt spid="49"/>
                                        </p:tgtEl>
                                      </p:cBhvr>
                                    </p:animEffect>
                                    <p:anim calcmode="lin" valueType="num">
                                      <p:cBhvr>
                                        <p:cTn id="103" dur="1000" fill="hold"/>
                                        <p:tgtEl>
                                          <p:spTgt spid="49"/>
                                        </p:tgtEl>
                                        <p:attrNameLst>
                                          <p:attrName>ppt_x</p:attrName>
                                        </p:attrNameLst>
                                      </p:cBhvr>
                                      <p:tavLst>
                                        <p:tav tm="0">
                                          <p:val>
                                            <p:strVal val="#ppt_x"/>
                                          </p:val>
                                        </p:tav>
                                        <p:tav tm="100000">
                                          <p:val>
                                            <p:strVal val="#ppt_x"/>
                                          </p:val>
                                        </p:tav>
                                      </p:tavLst>
                                    </p:anim>
                                    <p:anim calcmode="lin" valueType="num">
                                      <p:cBhvr>
                                        <p:cTn id="104" dur="1000" fill="hold"/>
                                        <p:tgtEl>
                                          <p:spTgt spid="4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1000"/>
                                        <p:tgtEl>
                                          <p:spTgt spid="45"/>
                                        </p:tgtEl>
                                      </p:cBhvr>
                                    </p:animEffect>
                                    <p:anim calcmode="lin" valueType="num">
                                      <p:cBhvr>
                                        <p:cTn id="108" dur="1000" fill="hold"/>
                                        <p:tgtEl>
                                          <p:spTgt spid="45"/>
                                        </p:tgtEl>
                                        <p:attrNameLst>
                                          <p:attrName>ppt_x</p:attrName>
                                        </p:attrNameLst>
                                      </p:cBhvr>
                                      <p:tavLst>
                                        <p:tav tm="0">
                                          <p:val>
                                            <p:strVal val="#ppt_x"/>
                                          </p:val>
                                        </p:tav>
                                        <p:tav tm="100000">
                                          <p:val>
                                            <p:strVal val="#ppt_x"/>
                                          </p:val>
                                        </p:tav>
                                      </p:tavLst>
                                    </p:anim>
                                    <p:anim calcmode="lin" valueType="num">
                                      <p:cBhvr>
                                        <p:cTn id="109" dur="1000" fill="hold"/>
                                        <p:tgtEl>
                                          <p:spTgt spid="4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fade">
                                      <p:cBhvr>
                                        <p:cTn id="112" dur="1000"/>
                                        <p:tgtEl>
                                          <p:spTgt spid="61"/>
                                        </p:tgtEl>
                                      </p:cBhvr>
                                    </p:animEffect>
                                    <p:anim calcmode="lin" valueType="num">
                                      <p:cBhvr>
                                        <p:cTn id="113" dur="1000" fill="hold"/>
                                        <p:tgtEl>
                                          <p:spTgt spid="61"/>
                                        </p:tgtEl>
                                        <p:attrNameLst>
                                          <p:attrName>ppt_x</p:attrName>
                                        </p:attrNameLst>
                                      </p:cBhvr>
                                      <p:tavLst>
                                        <p:tav tm="0">
                                          <p:val>
                                            <p:strVal val="#ppt_x"/>
                                          </p:val>
                                        </p:tav>
                                        <p:tav tm="100000">
                                          <p:val>
                                            <p:strVal val="#ppt_x"/>
                                          </p:val>
                                        </p:tav>
                                      </p:tavLst>
                                    </p:anim>
                                    <p:anim calcmode="lin" valueType="num">
                                      <p:cBhvr>
                                        <p:cTn id="114" dur="1000" fill="hold"/>
                                        <p:tgtEl>
                                          <p:spTgt spid="6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1000"/>
                                        <p:tgtEl>
                                          <p:spTgt spid="60"/>
                                        </p:tgtEl>
                                      </p:cBhvr>
                                    </p:animEffect>
                                    <p:anim calcmode="lin" valueType="num">
                                      <p:cBhvr>
                                        <p:cTn id="118" dur="1000" fill="hold"/>
                                        <p:tgtEl>
                                          <p:spTgt spid="60"/>
                                        </p:tgtEl>
                                        <p:attrNameLst>
                                          <p:attrName>ppt_x</p:attrName>
                                        </p:attrNameLst>
                                      </p:cBhvr>
                                      <p:tavLst>
                                        <p:tav tm="0">
                                          <p:val>
                                            <p:strVal val="#ppt_x"/>
                                          </p:val>
                                        </p:tav>
                                        <p:tav tm="100000">
                                          <p:val>
                                            <p:strVal val="#ppt_x"/>
                                          </p:val>
                                        </p:tav>
                                      </p:tavLst>
                                    </p:anim>
                                    <p:anim calcmode="lin" valueType="num">
                                      <p:cBhvr>
                                        <p:cTn id="119" dur="1000" fill="hold"/>
                                        <p:tgtEl>
                                          <p:spTgt spid="60"/>
                                        </p:tgtEl>
                                        <p:attrNameLst>
                                          <p:attrName>ppt_y</p:attrName>
                                        </p:attrNameLst>
                                      </p:cBhvr>
                                      <p:tavLst>
                                        <p:tav tm="0">
                                          <p:val>
                                            <p:strVal val="#ppt_y+.1"/>
                                          </p:val>
                                        </p:tav>
                                        <p:tav tm="100000">
                                          <p:val>
                                            <p:strVal val="#ppt_y"/>
                                          </p:val>
                                        </p:tav>
                                      </p:tavLst>
                                    </p:anim>
                                  </p:childTnLst>
                                </p:cTn>
                              </p:par>
                            </p:childTnLst>
                          </p:cTn>
                        </p:par>
                        <p:par>
                          <p:cTn id="120" fill="hold">
                            <p:stCondLst>
                              <p:cond delay="2000"/>
                            </p:stCondLst>
                            <p:childTnLst>
                              <p:par>
                                <p:cTn id="121" presetID="42" presetClass="entr" presetSubtype="0"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0"/>
                                        <p:tgtEl>
                                          <p:spTgt spid="40"/>
                                        </p:tgtEl>
                                      </p:cBhvr>
                                    </p:animEffect>
                                    <p:anim calcmode="lin" valueType="num">
                                      <p:cBhvr>
                                        <p:cTn id="124" dur="1000" fill="hold"/>
                                        <p:tgtEl>
                                          <p:spTgt spid="40"/>
                                        </p:tgtEl>
                                        <p:attrNameLst>
                                          <p:attrName>ppt_x</p:attrName>
                                        </p:attrNameLst>
                                      </p:cBhvr>
                                      <p:tavLst>
                                        <p:tav tm="0">
                                          <p:val>
                                            <p:strVal val="#ppt_x"/>
                                          </p:val>
                                        </p:tav>
                                        <p:tav tm="100000">
                                          <p:val>
                                            <p:strVal val="#ppt_x"/>
                                          </p:val>
                                        </p:tav>
                                      </p:tavLst>
                                    </p:anim>
                                    <p:anim calcmode="lin" valueType="num">
                                      <p:cBhvr>
                                        <p:cTn id="125" dur="1000" fill="hold"/>
                                        <p:tgtEl>
                                          <p:spTgt spid="40"/>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1000"/>
                                        <p:tgtEl>
                                          <p:spTgt spid="38"/>
                                        </p:tgtEl>
                                      </p:cBhvr>
                                    </p:animEffect>
                                    <p:anim calcmode="lin" valueType="num">
                                      <p:cBhvr>
                                        <p:cTn id="129" dur="1000" fill="hold"/>
                                        <p:tgtEl>
                                          <p:spTgt spid="38"/>
                                        </p:tgtEl>
                                        <p:attrNameLst>
                                          <p:attrName>ppt_x</p:attrName>
                                        </p:attrNameLst>
                                      </p:cBhvr>
                                      <p:tavLst>
                                        <p:tav tm="0">
                                          <p:val>
                                            <p:strVal val="#ppt_x"/>
                                          </p:val>
                                        </p:tav>
                                        <p:tav tm="100000">
                                          <p:val>
                                            <p:strVal val="#ppt_x"/>
                                          </p:val>
                                        </p:tav>
                                      </p:tavLst>
                                    </p:anim>
                                    <p:anim calcmode="lin" valueType="num">
                                      <p:cBhvr>
                                        <p:cTn id="1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p:bldP spid="40" grpId="0"/>
      <p:bldP spid="41" grpId="0" animBg="1"/>
      <p:bldP spid="42" grpId="0" animBg="1"/>
      <p:bldP spid="43" grpId="0" animBg="1"/>
      <p:bldP spid="44" grpId="0" animBg="1"/>
      <p:bldP spid="45" grpId="0" animBg="1"/>
      <p:bldP spid="46" grpId="0"/>
      <p:bldP spid="47" grpId="0" animBg="1"/>
      <p:bldP spid="48" grpId="0" animBg="1"/>
      <p:bldP spid="49" grpId="0" animBg="1"/>
      <p:bldP spid="50" grpId="0" animBg="1"/>
      <p:bldP spid="51" grpId="0" animBg="1"/>
      <p:bldP spid="52" grpId="0" animBg="1"/>
      <p:bldP spid="54" grpId="0"/>
      <p:bldP spid="55" grpId="0"/>
      <p:bldP spid="56" grpId="0" animBg="1"/>
      <p:bldP spid="57" grpId="0" animBg="1"/>
      <p:bldP spid="58" grpId="0"/>
      <p:bldP spid="60" grpId="0" animBg="1"/>
      <p:bldP spid="6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a:extLst>
              <a:ext uri="{FF2B5EF4-FFF2-40B4-BE49-F238E27FC236}">
                <a16:creationId xmlns:a16="http://schemas.microsoft.com/office/drawing/2014/main" id="{F2C2A4D6-8C9C-4703-B859-E2DC4306BD0E}"/>
              </a:ext>
            </a:extLst>
          </p:cNvPr>
          <p:cNvSpPr/>
          <p:nvPr/>
        </p:nvSpPr>
        <p:spPr>
          <a:xfrm>
            <a:off x="2913485" y="928026"/>
            <a:ext cx="474729" cy="5763888"/>
          </a:xfrm>
          <a:prstGeom prst="rect">
            <a:avLst/>
          </a:prstGeom>
          <a:solidFill>
            <a:schemeClr val="bg1">
              <a:lumMod val="8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Azure Backbone network</a:t>
            </a:r>
          </a:p>
        </p:txBody>
      </p:sp>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5253" y="211300"/>
            <a:ext cx="11914184" cy="478868"/>
          </a:xfrm>
        </p:spPr>
        <p:txBody>
          <a:bodyPr>
            <a:noAutofit/>
          </a:bodyPr>
          <a:lstStyle/>
          <a:p>
            <a:r>
              <a:rPr lang="en-US" sz="3200" dirty="0">
                <a:solidFill>
                  <a:schemeClr val="bg1"/>
                </a:solidFill>
              </a:rPr>
              <a:t>SAP Business Suite, NetWeaver – Azure VM with HA and DR</a:t>
            </a:r>
          </a:p>
        </p:txBody>
      </p:sp>
      <p:sp>
        <p:nvSpPr>
          <p:cNvPr id="7" name="Rectangle 6">
            <a:extLst>
              <a:ext uri="{FF2B5EF4-FFF2-40B4-BE49-F238E27FC236}">
                <a16:creationId xmlns:a16="http://schemas.microsoft.com/office/drawing/2014/main" id="{90CBE4DD-743A-4585-BE3C-5640FCCDFE9A}"/>
              </a:ext>
            </a:extLst>
          </p:cNvPr>
          <p:cNvSpPr/>
          <p:nvPr/>
        </p:nvSpPr>
        <p:spPr>
          <a:xfrm>
            <a:off x="3544995" y="930417"/>
            <a:ext cx="6561511"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East US 2</a:t>
            </a: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21C36C0A-6375-4C23-B63A-EB974B842805}"/>
              </a:ext>
            </a:extLst>
          </p:cNvPr>
          <p:cNvSpPr/>
          <p:nvPr/>
        </p:nvSpPr>
        <p:spPr>
          <a:xfrm>
            <a:off x="3712111" y="131197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E8C658CE-9690-4188-A6FC-1F17202300A7}"/>
              </a:ext>
            </a:extLst>
          </p:cNvPr>
          <p:cNvSpPr/>
          <p:nvPr/>
        </p:nvSpPr>
        <p:spPr>
          <a:xfrm>
            <a:off x="3835018" y="144901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#1</a:t>
            </a:r>
          </a:p>
        </p:txBody>
      </p:sp>
      <p:sp>
        <p:nvSpPr>
          <p:cNvPr id="19" name="Rectangle 18">
            <a:extLst>
              <a:ext uri="{FF2B5EF4-FFF2-40B4-BE49-F238E27FC236}">
                <a16:creationId xmlns:a16="http://schemas.microsoft.com/office/drawing/2014/main" id="{AE7C34E9-6632-4229-8D0B-0CCBA35A9E7D}"/>
              </a:ext>
            </a:extLst>
          </p:cNvPr>
          <p:cNvSpPr/>
          <p:nvPr/>
        </p:nvSpPr>
        <p:spPr>
          <a:xfrm>
            <a:off x="3938980" y="1779451"/>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20" name="Rectangle 19">
            <a:extLst>
              <a:ext uri="{FF2B5EF4-FFF2-40B4-BE49-F238E27FC236}">
                <a16:creationId xmlns:a16="http://schemas.microsoft.com/office/drawing/2014/main" id="{FA41D4D1-0AA1-487E-8AE2-85FBA6F6478F}"/>
              </a:ext>
            </a:extLst>
          </p:cNvPr>
          <p:cNvSpPr/>
          <p:nvPr/>
        </p:nvSpPr>
        <p:spPr>
          <a:xfrm>
            <a:off x="8925135" y="1804103"/>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#3</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868323D7-B60E-4DFD-A754-7A96FE0FDADF}"/>
              </a:ext>
            </a:extLst>
          </p:cNvPr>
          <p:cNvSpPr txBox="1"/>
          <p:nvPr/>
        </p:nvSpPr>
        <p:spPr>
          <a:xfrm>
            <a:off x="6747396" y="206974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22" name="Picture 21">
            <a:extLst>
              <a:ext uri="{FF2B5EF4-FFF2-40B4-BE49-F238E27FC236}">
                <a16:creationId xmlns:a16="http://schemas.microsoft.com/office/drawing/2014/main" id="{DE5B6ACA-2EFF-40E6-948E-15AF50CDDC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3307" y="2403433"/>
            <a:ext cx="384747" cy="384747"/>
          </a:xfrm>
          <a:prstGeom prst="rect">
            <a:avLst/>
          </a:prstGeom>
        </p:spPr>
      </p:pic>
      <p:pic>
        <p:nvPicPr>
          <p:cNvPr id="23" name="Picture 22">
            <a:extLst>
              <a:ext uri="{FF2B5EF4-FFF2-40B4-BE49-F238E27FC236}">
                <a16:creationId xmlns:a16="http://schemas.microsoft.com/office/drawing/2014/main" id="{184F071C-10FD-408C-83C8-708F97C234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36952" y="2402728"/>
            <a:ext cx="384747" cy="384747"/>
          </a:xfrm>
          <a:prstGeom prst="rect">
            <a:avLst/>
          </a:prstGeom>
        </p:spPr>
      </p:pic>
      <p:pic>
        <p:nvPicPr>
          <p:cNvPr id="24" name="Picture 23">
            <a:extLst>
              <a:ext uri="{FF2B5EF4-FFF2-40B4-BE49-F238E27FC236}">
                <a16:creationId xmlns:a16="http://schemas.microsoft.com/office/drawing/2014/main" id="{8D616A7A-0FDC-4A97-8842-A7A2A1F14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8868" y="2862265"/>
            <a:ext cx="384747" cy="384747"/>
          </a:xfrm>
          <a:prstGeom prst="rect">
            <a:avLst/>
          </a:prstGeom>
        </p:spPr>
      </p:pic>
      <p:pic>
        <p:nvPicPr>
          <p:cNvPr id="25" name="Picture 24">
            <a:extLst>
              <a:ext uri="{FF2B5EF4-FFF2-40B4-BE49-F238E27FC236}">
                <a16:creationId xmlns:a16="http://schemas.microsoft.com/office/drawing/2014/main" id="{13D48EB1-5361-48C9-B838-0C7F3DD9FE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2514" y="2861560"/>
            <a:ext cx="384747" cy="384747"/>
          </a:xfrm>
          <a:prstGeom prst="rect">
            <a:avLst/>
          </a:prstGeom>
        </p:spPr>
      </p:pic>
      <p:sp>
        <p:nvSpPr>
          <p:cNvPr id="26" name="Rectangle 25">
            <a:extLst>
              <a:ext uri="{FF2B5EF4-FFF2-40B4-BE49-F238E27FC236}">
                <a16:creationId xmlns:a16="http://schemas.microsoft.com/office/drawing/2014/main" id="{A221F85E-3496-4D1A-A069-000999E5FF35}"/>
              </a:ext>
            </a:extLst>
          </p:cNvPr>
          <p:cNvSpPr/>
          <p:nvPr/>
        </p:nvSpPr>
        <p:spPr>
          <a:xfrm>
            <a:off x="6898644" y="1782223"/>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#2 – DB Prod</a:t>
            </a:r>
          </a:p>
        </p:txBody>
      </p:sp>
      <p:pic>
        <p:nvPicPr>
          <p:cNvPr id="27" name="Picture 26">
            <a:extLst>
              <a:ext uri="{FF2B5EF4-FFF2-40B4-BE49-F238E27FC236}">
                <a16:creationId xmlns:a16="http://schemas.microsoft.com/office/drawing/2014/main" id="{7CA1A826-3028-47C6-A6A4-0140A314660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5547" y="2513274"/>
            <a:ext cx="656419" cy="648235"/>
          </a:xfrm>
          <a:prstGeom prst="rect">
            <a:avLst/>
          </a:prstGeom>
        </p:spPr>
      </p:pic>
      <p:pic>
        <p:nvPicPr>
          <p:cNvPr id="28" name="Picture 27">
            <a:extLst>
              <a:ext uri="{FF2B5EF4-FFF2-40B4-BE49-F238E27FC236}">
                <a16:creationId xmlns:a16="http://schemas.microsoft.com/office/drawing/2014/main" id="{C1180A84-DB3F-4CD5-AE43-0D353082B6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5828" y="2515425"/>
            <a:ext cx="656419" cy="648235"/>
          </a:xfrm>
          <a:prstGeom prst="rect">
            <a:avLst/>
          </a:prstGeom>
        </p:spPr>
      </p:pic>
      <p:cxnSp>
        <p:nvCxnSpPr>
          <p:cNvPr id="29" name="Connector: Elbow 28">
            <a:extLst>
              <a:ext uri="{FF2B5EF4-FFF2-40B4-BE49-F238E27FC236}">
                <a16:creationId xmlns:a16="http://schemas.microsoft.com/office/drawing/2014/main" id="{B0535779-02B1-4423-AC2E-096CB37C7293}"/>
              </a:ext>
            </a:extLst>
          </p:cNvPr>
          <p:cNvCxnSpPr>
            <a:stCxn id="27" idx="0"/>
            <a:endCxn id="28" idx="0"/>
          </p:cNvCxnSpPr>
          <p:nvPr/>
        </p:nvCxnSpPr>
        <p:spPr>
          <a:xfrm rot="16200000" flipH="1">
            <a:off x="7847821" y="2159210"/>
            <a:ext cx="2151" cy="710281"/>
          </a:xfrm>
          <a:prstGeom prst="bentConnector3">
            <a:avLst>
              <a:gd name="adj1" fmla="val -8129445"/>
            </a:avLst>
          </a:prstGeom>
          <a:noFill/>
          <a:ln w="19050" cap="flat" cmpd="sng" algn="ctr">
            <a:solidFill>
              <a:srgbClr val="FF0000"/>
            </a:solidFill>
            <a:prstDash val="solid"/>
            <a:miter lim="800000"/>
            <a:tailEnd type="triangle"/>
          </a:ln>
          <a:effectLst/>
        </p:spPr>
      </p:cxnSp>
      <p:pic>
        <p:nvPicPr>
          <p:cNvPr id="31" name="Picture 30">
            <a:extLst>
              <a:ext uri="{FF2B5EF4-FFF2-40B4-BE49-F238E27FC236}">
                <a16:creationId xmlns:a16="http://schemas.microsoft.com/office/drawing/2014/main" id="{5A8A3813-F1A2-49D0-9A59-7F305F610D39}"/>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438073" y="1479489"/>
            <a:ext cx="307744" cy="307744"/>
          </a:xfrm>
          <a:prstGeom prst="rect">
            <a:avLst/>
          </a:prstGeom>
        </p:spPr>
      </p:pic>
      <p:pic>
        <p:nvPicPr>
          <p:cNvPr id="32" name="Picture 31">
            <a:extLst>
              <a:ext uri="{FF2B5EF4-FFF2-40B4-BE49-F238E27FC236}">
                <a16:creationId xmlns:a16="http://schemas.microsoft.com/office/drawing/2014/main" id="{6BCA3B89-DFF6-4AE6-AFE2-0AAE4B11E0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0838" y="3065059"/>
            <a:ext cx="239042" cy="239042"/>
          </a:xfrm>
          <a:prstGeom prst="rect">
            <a:avLst/>
          </a:prstGeom>
        </p:spPr>
      </p:pic>
      <p:pic>
        <p:nvPicPr>
          <p:cNvPr id="33" name="Picture 32">
            <a:extLst>
              <a:ext uri="{FF2B5EF4-FFF2-40B4-BE49-F238E27FC236}">
                <a16:creationId xmlns:a16="http://schemas.microsoft.com/office/drawing/2014/main" id="{1894E4FA-0255-4F50-BEBB-6A87DEC104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8457" y="3068057"/>
            <a:ext cx="239042" cy="239042"/>
          </a:xfrm>
          <a:prstGeom prst="rect">
            <a:avLst/>
          </a:prstGeom>
        </p:spPr>
      </p:pic>
      <p:sp>
        <p:nvSpPr>
          <p:cNvPr id="34" name="Rectangle 33">
            <a:extLst>
              <a:ext uri="{FF2B5EF4-FFF2-40B4-BE49-F238E27FC236}">
                <a16:creationId xmlns:a16="http://schemas.microsoft.com/office/drawing/2014/main" id="{8C5A6730-89ED-4D59-BAA7-E2E9923E3F9F}"/>
              </a:ext>
            </a:extLst>
          </p:cNvPr>
          <p:cNvSpPr/>
          <p:nvPr/>
        </p:nvSpPr>
        <p:spPr>
          <a:xfrm>
            <a:off x="7153886" y="2064880"/>
            <a:ext cx="1421334" cy="1182131"/>
          </a:xfrm>
          <a:prstGeom prst="rect">
            <a:avLst/>
          </a:prstGeom>
          <a:noFill/>
          <a:ln w="12700" cap="flat" cmpd="sng" algn="ctr">
            <a:solidFill>
              <a:srgbClr val="5B9BD5">
                <a:shade val="50000"/>
              </a:srgbClr>
            </a:solidFill>
            <a:prstDash val="dash"/>
            <a:miter lim="800000"/>
          </a:ln>
          <a:effectLst/>
        </p:spPr>
        <p:txBody>
          <a:bodyPr lIns="27978" rIns="27978" rtlCol="0" anchor="t" anchorCtr="0"/>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Availability Set</a:t>
            </a:r>
          </a:p>
        </p:txBody>
      </p:sp>
      <p:pic>
        <p:nvPicPr>
          <p:cNvPr id="38" name="Picture 37">
            <a:extLst>
              <a:ext uri="{FF2B5EF4-FFF2-40B4-BE49-F238E27FC236}">
                <a16:creationId xmlns:a16="http://schemas.microsoft.com/office/drawing/2014/main" id="{BA69D722-8845-4C82-9F96-C5B61EECE86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5711" y="2431298"/>
            <a:ext cx="244178" cy="244178"/>
          </a:xfrm>
          <a:prstGeom prst="rect">
            <a:avLst/>
          </a:prstGeom>
        </p:spPr>
      </p:pic>
      <p:sp>
        <p:nvSpPr>
          <p:cNvPr id="52" name="Rectangle 51">
            <a:extLst>
              <a:ext uri="{FF2B5EF4-FFF2-40B4-BE49-F238E27FC236}">
                <a16:creationId xmlns:a16="http://schemas.microsoft.com/office/drawing/2014/main" id="{6A3D6B7D-E000-495E-9C18-C874E7F182F8}"/>
              </a:ext>
            </a:extLst>
          </p:cNvPr>
          <p:cNvSpPr/>
          <p:nvPr/>
        </p:nvSpPr>
        <p:spPr>
          <a:xfrm>
            <a:off x="4478386" y="1779451"/>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53" name="TextBox 52">
            <a:extLst>
              <a:ext uri="{FF2B5EF4-FFF2-40B4-BE49-F238E27FC236}">
                <a16:creationId xmlns:a16="http://schemas.microsoft.com/office/drawing/2014/main" id="{1BF49800-9590-4439-817C-8FC1FA2233C6}"/>
              </a:ext>
            </a:extLst>
          </p:cNvPr>
          <p:cNvSpPr txBox="1"/>
          <p:nvPr/>
        </p:nvSpPr>
        <p:spPr>
          <a:xfrm>
            <a:off x="5515758" y="1793252"/>
            <a:ext cx="1329411"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#1 – AP Prod</a:t>
            </a:r>
          </a:p>
        </p:txBody>
      </p:sp>
      <p:sp>
        <p:nvSpPr>
          <p:cNvPr id="54" name="Rectangle 53">
            <a:extLst>
              <a:ext uri="{FF2B5EF4-FFF2-40B4-BE49-F238E27FC236}">
                <a16:creationId xmlns:a16="http://schemas.microsoft.com/office/drawing/2014/main" id="{9E678CFD-D2BF-4AA4-A40F-F20A124689B0}"/>
              </a:ext>
            </a:extLst>
          </p:cNvPr>
          <p:cNvSpPr/>
          <p:nvPr/>
        </p:nvSpPr>
        <p:spPr>
          <a:xfrm>
            <a:off x="4569904" y="1921081"/>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pic>
        <p:nvPicPr>
          <p:cNvPr id="55" name="Picture 54">
            <a:extLst>
              <a:ext uri="{FF2B5EF4-FFF2-40B4-BE49-F238E27FC236}">
                <a16:creationId xmlns:a16="http://schemas.microsoft.com/office/drawing/2014/main" id="{9E1D07EB-CE9C-4D0D-9ED6-EA9A6393E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4601" y="3065059"/>
            <a:ext cx="239042" cy="239042"/>
          </a:xfrm>
          <a:prstGeom prst="rect">
            <a:avLst/>
          </a:prstGeom>
        </p:spPr>
      </p:pic>
      <p:sp>
        <p:nvSpPr>
          <p:cNvPr id="56" name="Rectangle 55">
            <a:extLst>
              <a:ext uri="{FF2B5EF4-FFF2-40B4-BE49-F238E27FC236}">
                <a16:creationId xmlns:a16="http://schemas.microsoft.com/office/drawing/2014/main" id="{002E256E-5209-491E-B731-3B1084227A50}"/>
              </a:ext>
            </a:extLst>
          </p:cNvPr>
          <p:cNvSpPr/>
          <p:nvPr/>
        </p:nvSpPr>
        <p:spPr>
          <a:xfrm>
            <a:off x="5706257" y="2257009"/>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57" name="Rectangle 56">
            <a:extLst>
              <a:ext uri="{FF2B5EF4-FFF2-40B4-BE49-F238E27FC236}">
                <a16:creationId xmlns:a16="http://schemas.microsoft.com/office/drawing/2014/main" id="{3F0E0E93-BE08-48AA-996F-BABF60622D11}"/>
              </a:ext>
            </a:extLst>
          </p:cNvPr>
          <p:cNvSpPr/>
          <p:nvPr/>
        </p:nvSpPr>
        <p:spPr>
          <a:xfrm>
            <a:off x="4577611" y="2654285"/>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58" name="Picture 57">
            <a:extLst>
              <a:ext uri="{FF2B5EF4-FFF2-40B4-BE49-F238E27FC236}">
                <a16:creationId xmlns:a16="http://schemas.microsoft.com/office/drawing/2014/main" id="{2222B04D-B0AB-47F3-8E7E-FCB0BE7A9A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25529" y="2947501"/>
            <a:ext cx="249331" cy="249331"/>
          </a:xfrm>
          <a:prstGeom prst="rect">
            <a:avLst/>
          </a:prstGeom>
        </p:spPr>
      </p:pic>
      <p:pic>
        <p:nvPicPr>
          <p:cNvPr id="59" name="Picture 58">
            <a:extLst>
              <a:ext uri="{FF2B5EF4-FFF2-40B4-BE49-F238E27FC236}">
                <a16:creationId xmlns:a16="http://schemas.microsoft.com/office/drawing/2014/main" id="{59B269C9-7C50-4062-A77C-9C5714C2A7E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64453" y="2946123"/>
            <a:ext cx="249331" cy="249331"/>
          </a:xfrm>
          <a:prstGeom prst="rect">
            <a:avLst/>
          </a:prstGeom>
        </p:spPr>
      </p:pic>
      <p:pic>
        <p:nvPicPr>
          <p:cNvPr id="60" name="Picture 59">
            <a:extLst>
              <a:ext uri="{FF2B5EF4-FFF2-40B4-BE49-F238E27FC236}">
                <a16:creationId xmlns:a16="http://schemas.microsoft.com/office/drawing/2014/main" id="{C1DDE8EB-A273-4448-86BF-FEE66F2EA53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5864" y="2224705"/>
            <a:ext cx="305074" cy="305074"/>
          </a:xfrm>
          <a:prstGeom prst="rect">
            <a:avLst/>
          </a:prstGeom>
        </p:spPr>
      </p:pic>
      <p:pic>
        <p:nvPicPr>
          <p:cNvPr id="61" name="Picture 3">
            <a:extLst>
              <a:ext uri="{FF2B5EF4-FFF2-40B4-BE49-F238E27FC236}">
                <a16:creationId xmlns:a16="http://schemas.microsoft.com/office/drawing/2014/main" id="{1A9AE633-C61C-45CA-A203-727624946D8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34426" y="2303136"/>
            <a:ext cx="293098" cy="149479"/>
          </a:xfrm>
          <a:prstGeom prst="rect">
            <a:avLst/>
          </a:prstGeom>
        </p:spPr>
      </p:pic>
      <p:pic>
        <p:nvPicPr>
          <p:cNvPr id="62" name="Picture 61">
            <a:extLst>
              <a:ext uri="{FF2B5EF4-FFF2-40B4-BE49-F238E27FC236}">
                <a16:creationId xmlns:a16="http://schemas.microsoft.com/office/drawing/2014/main" id="{E500E600-868B-4ABF-B43B-25B26CFADE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0912" y="2235629"/>
            <a:ext cx="305074" cy="305074"/>
          </a:xfrm>
          <a:prstGeom prst="rect">
            <a:avLst/>
          </a:prstGeom>
        </p:spPr>
      </p:pic>
      <p:pic>
        <p:nvPicPr>
          <p:cNvPr id="63" name="Picture 3">
            <a:extLst>
              <a:ext uri="{FF2B5EF4-FFF2-40B4-BE49-F238E27FC236}">
                <a16:creationId xmlns:a16="http://schemas.microsoft.com/office/drawing/2014/main" id="{3A0B4A76-AE29-424F-90E3-CE06194CAFC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79474" y="2314060"/>
            <a:ext cx="293098" cy="149479"/>
          </a:xfrm>
          <a:prstGeom prst="rect">
            <a:avLst/>
          </a:prstGeom>
        </p:spPr>
      </p:pic>
      <p:pic>
        <p:nvPicPr>
          <p:cNvPr id="64" name="Picture 63">
            <a:extLst>
              <a:ext uri="{FF2B5EF4-FFF2-40B4-BE49-F238E27FC236}">
                <a16:creationId xmlns:a16="http://schemas.microsoft.com/office/drawing/2014/main" id="{F7FCB3B3-8E57-4214-92F2-430AFD088E51}"/>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62890" y="2551095"/>
            <a:ext cx="427691" cy="422358"/>
          </a:xfrm>
          <a:prstGeom prst="rect">
            <a:avLst/>
          </a:prstGeom>
        </p:spPr>
      </p:pic>
      <p:pic>
        <p:nvPicPr>
          <p:cNvPr id="65" name="Picture 3">
            <a:extLst>
              <a:ext uri="{FF2B5EF4-FFF2-40B4-BE49-F238E27FC236}">
                <a16:creationId xmlns:a16="http://schemas.microsoft.com/office/drawing/2014/main" id="{3417A50D-1B44-4C8F-A5AD-C530E4A1C92B}"/>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20922" y="2679669"/>
            <a:ext cx="410904" cy="206948"/>
          </a:xfrm>
          <a:prstGeom prst="rect">
            <a:avLst/>
          </a:prstGeom>
        </p:spPr>
      </p:pic>
      <p:pic>
        <p:nvPicPr>
          <p:cNvPr id="66" name="Picture 65">
            <a:extLst>
              <a:ext uri="{FF2B5EF4-FFF2-40B4-BE49-F238E27FC236}">
                <a16:creationId xmlns:a16="http://schemas.microsoft.com/office/drawing/2014/main" id="{AB1D9409-F51D-4549-8AE3-37AC630790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08941" y="2614187"/>
            <a:ext cx="427691" cy="422358"/>
          </a:xfrm>
          <a:prstGeom prst="rect">
            <a:avLst/>
          </a:prstGeom>
        </p:spPr>
      </p:pic>
      <p:pic>
        <p:nvPicPr>
          <p:cNvPr id="67" name="Picture 3">
            <a:extLst>
              <a:ext uri="{FF2B5EF4-FFF2-40B4-BE49-F238E27FC236}">
                <a16:creationId xmlns:a16="http://schemas.microsoft.com/office/drawing/2014/main" id="{A0BBD99F-AE7C-42DD-AB93-15D6BB330A6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6973" y="2789387"/>
            <a:ext cx="410904" cy="206948"/>
          </a:xfrm>
          <a:prstGeom prst="rect">
            <a:avLst/>
          </a:prstGeom>
        </p:spPr>
      </p:pic>
      <p:pic>
        <p:nvPicPr>
          <p:cNvPr id="68" name="Picture 67">
            <a:extLst>
              <a:ext uri="{FF2B5EF4-FFF2-40B4-BE49-F238E27FC236}">
                <a16:creationId xmlns:a16="http://schemas.microsoft.com/office/drawing/2014/main" id="{78B82465-BDB8-4BEA-BD1F-932E82534D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1406" y="2730785"/>
            <a:ext cx="427691" cy="422358"/>
          </a:xfrm>
          <a:prstGeom prst="rect">
            <a:avLst/>
          </a:prstGeom>
        </p:spPr>
      </p:pic>
      <p:pic>
        <p:nvPicPr>
          <p:cNvPr id="69" name="Picture 3">
            <a:extLst>
              <a:ext uri="{FF2B5EF4-FFF2-40B4-BE49-F238E27FC236}">
                <a16:creationId xmlns:a16="http://schemas.microsoft.com/office/drawing/2014/main" id="{0419E454-2BFF-49CB-8011-137C4F422FD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49438" y="2859358"/>
            <a:ext cx="410904" cy="206948"/>
          </a:xfrm>
          <a:prstGeom prst="rect">
            <a:avLst/>
          </a:prstGeom>
        </p:spPr>
      </p:pic>
      <p:sp>
        <p:nvSpPr>
          <p:cNvPr id="70" name="Rectangle 69">
            <a:extLst>
              <a:ext uri="{FF2B5EF4-FFF2-40B4-BE49-F238E27FC236}">
                <a16:creationId xmlns:a16="http://schemas.microsoft.com/office/drawing/2014/main" id="{1FAB3533-2D4D-48C3-B6D2-AE72ABC8AEE7}"/>
              </a:ext>
            </a:extLst>
          </p:cNvPr>
          <p:cNvSpPr/>
          <p:nvPr/>
        </p:nvSpPr>
        <p:spPr>
          <a:xfrm>
            <a:off x="3544995" y="3903863"/>
            <a:ext cx="6561512" cy="2745437"/>
          </a:xfrm>
          <a:prstGeom prst="rect">
            <a:avLst/>
          </a:prstGeom>
          <a:solidFill>
            <a:schemeClr val="accent5">
              <a:lumMod val="10000"/>
              <a:lumOff val="9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black"/>
                </a:solidFill>
                <a:latin typeface="Segoe UI Light" panose="020B0502040204020203" pitchFamily="34" charset="0"/>
                <a:cs typeface="Segoe UI Light" panose="020B0502040204020203" pitchFamily="34" charset="0"/>
              </a:rPr>
              <a:t>Azure Datacenter West US 2</a:t>
            </a:r>
            <a:br>
              <a:rPr lang="en-US" sz="2448" kern="0" dirty="0">
                <a:solidFill>
                  <a:prstClr val="black"/>
                </a:solidFill>
                <a:latin typeface="Segoe UI Light" panose="020B0502040204020203" pitchFamily="34" charset="0"/>
                <a:cs typeface="Segoe UI Light" panose="020B0502040204020203" pitchFamily="34" charset="0"/>
              </a:rPr>
            </a:br>
            <a:br>
              <a:rPr lang="en-US" sz="2448" kern="0" dirty="0">
                <a:solidFill>
                  <a:prstClr val="black"/>
                </a:solidFill>
                <a:latin typeface="Segoe UI Light" panose="020B0502040204020203" pitchFamily="34" charset="0"/>
                <a:cs typeface="Segoe UI Light" panose="020B0502040204020203" pitchFamily="34" charset="0"/>
              </a:rPr>
            </a:br>
            <a:endParaRPr lang="en-US" sz="2448" kern="0" dirty="0">
              <a:solidFill>
                <a:prstClr val="black"/>
              </a:solidFill>
              <a:latin typeface="Segoe UI Light" panose="020B0502040204020203" pitchFamily="34" charset="0"/>
              <a:cs typeface="Segoe UI Light" panose="020B0502040204020203" pitchFamily="34" charset="0"/>
            </a:endParaRPr>
          </a:p>
        </p:txBody>
      </p:sp>
      <p:sp>
        <p:nvSpPr>
          <p:cNvPr id="71" name="Rectangle 70">
            <a:extLst>
              <a:ext uri="{FF2B5EF4-FFF2-40B4-BE49-F238E27FC236}">
                <a16:creationId xmlns:a16="http://schemas.microsoft.com/office/drawing/2014/main" id="{84E28828-C614-4CD3-9A53-7070178F59EB}"/>
              </a:ext>
            </a:extLst>
          </p:cNvPr>
          <p:cNvSpPr/>
          <p:nvPr/>
        </p:nvSpPr>
        <p:spPr>
          <a:xfrm>
            <a:off x="3719095" y="4286983"/>
            <a:ext cx="6284753" cy="2225138"/>
          </a:xfrm>
          <a:prstGeom prst="rect">
            <a:avLst/>
          </a:prstGeom>
          <a:solidFill>
            <a:schemeClr val="accent1">
              <a:lumMod val="20000"/>
              <a:lumOff val="80000"/>
            </a:schemeClr>
          </a:solidFill>
          <a:ln w="12700" cap="flat" cmpd="sng" algn="ctr">
            <a:solidFill>
              <a:srgbClr val="5B9BD5">
                <a:shade val="50000"/>
              </a:srgbClr>
            </a:solidFill>
            <a:prstDash val="solid"/>
            <a:miter lim="800000"/>
          </a:ln>
          <a:effectLst/>
        </p:spPr>
        <p:txBody>
          <a:bodyPr rtlCol="0" anchor="t" anchorCtr="0"/>
          <a:lstStyle/>
          <a:p>
            <a:pPr algn="ctr" defTabSz="932597">
              <a:defRPr/>
            </a:pPr>
            <a:endParaRPr lang="en-US" sz="1632" kern="0" dirty="0">
              <a:solidFill>
                <a:prstClr val="black"/>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2A359237-BEDA-4282-91BE-716F24DC3351}"/>
              </a:ext>
            </a:extLst>
          </p:cNvPr>
          <p:cNvSpPr/>
          <p:nvPr/>
        </p:nvSpPr>
        <p:spPr>
          <a:xfrm>
            <a:off x="3842002" y="4424021"/>
            <a:ext cx="6037344" cy="1980960"/>
          </a:xfrm>
          <a:prstGeom prst="rect">
            <a:avLst/>
          </a:prstGeom>
          <a:solidFill>
            <a:srgbClr val="0070C0"/>
          </a:solidFill>
          <a:ln w="12700" cap="flat" cmpd="sng" algn="ctr">
            <a:solidFill>
              <a:srgbClr val="5B9BD5">
                <a:shade val="50000"/>
              </a:srgbClr>
            </a:solidFill>
            <a:prstDash val="solid"/>
            <a:miter lim="800000"/>
          </a:ln>
          <a:effectLst/>
        </p:spPr>
        <p:txBody>
          <a:bodyPr rtlCol="0" anchor="t" anchorCtr="0"/>
          <a:lstStyle/>
          <a:p>
            <a:pPr algn="ctr" defTabSz="932597">
              <a:defRPr/>
            </a:pPr>
            <a:r>
              <a:rPr lang="en-US" sz="1632" kern="0" dirty="0">
                <a:solidFill>
                  <a:prstClr val="white"/>
                </a:solidFill>
                <a:latin typeface="Segoe UI Light" panose="020B0502040204020203" pitchFamily="34" charset="0"/>
                <a:cs typeface="Segoe UI Light" panose="020B0502040204020203" pitchFamily="34" charset="0"/>
              </a:rPr>
              <a:t>Azure Virtual Network #2</a:t>
            </a:r>
          </a:p>
        </p:txBody>
      </p:sp>
      <p:sp>
        <p:nvSpPr>
          <p:cNvPr id="73" name="Rectangle 72">
            <a:extLst>
              <a:ext uri="{FF2B5EF4-FFF2-40B4-BE49-F238E27FC236}">
                <a16:creationId xmlns:a16="http://schemas.microsoft.com/office/drawing/2014/main" id="{9B4EE1F5-8DD4-4544-A8A9-CE5E7D934982}"/>
              </a:ext>
            </a:extLst>
          </p:cNvPr>
          <p:cNvSpPr/>
          <p:nvPr/>
        </p:nvSpPr>
        <p:spPr>
          <a:xfrm>
            <a:off x="3945963" y="4754460"/>
            <a:ext cx="439043"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020" kern="0" dirty="0">
                <a:solidFill>
                  <a:sysClr val="windowText" lastClr="000000"/>
                </a:solidFill>
                <a:latin typeface="Segoe UI Light" panose="020B0502040204020203" pitchFamily="34" charset="0"/>
                <a:cs typeface="Segoe UI Light" panose="020B0502040204020203" pitchFamily="34" charset="0"/>
              </a:rPr>
              <a:t>GW</a:t>
            </a:r>
            <a:br>
              <a:rPr lang="en-US" sz="1020" kern="0" dirty="0">
                <a:solidFill>
                  <a:sysClr val="windowText" lastClr="000000"/>
                </a:solidFill>
                <a:latin typeface="Segoe UI Light" panose="020B0502040204020203" pitchFamily="34" charset="0"/>
                <a:cs typeface="Segoe UI Light" panose="020B0502040204020203" pitchFamily="34" charset="0"/>
              </a:rPr>
            </a:br>
            <a:r>
              <a:rPr lang="en-US" sz="1020" kern="0" dirty="0">
                <a:solidFill>
                  <a:sysClr val="windowText" lastClr="000000"/>
                </a:solidFill>
                <a:latin typeface="Segoe UI Light" panose="020B0502040204020203" pitchFamily="34" charset="0"/>
                <a:cs typeface="Segoe UI Light" panose="020B0502040204020203" pitchFamily="34" charset="0"/>
              </a:rPr>
              <a:t>Subnet</a:t>
            </a:r>
          </a:p>
        </p:txBody>
      </p:sp>
      <p:sp>
        <p:nvSpPr>
          <p:cNvPr id="74" name="Rectangle 73">
            <a:extLst>
              <a:ext uri="{FF2B5EF4-FFF2-40B4-BE49-F238E27FC236}">
                <a16:creationId xmlns:a16="http://schemas.microsoft.com/office/drawing/2014/main" id="{A698F822-4C26-42DA-93EE-4B790FD5963B}"/>
              </a:ext>
            </a:extLst>
          </p:cNvPr>
          <p:cNvSpPr/>
          <p:nvPr/>
        </p:nvSpPr>
        <p:spPr>
          <a:xfrm>
            <a:off x="8932501" y="4741206"/>
            <a:ext cx="802321"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lIns="27978" tIns="27978" rIns="27978" bIns="27978" rtlCol="0" anchor="t" anchorCtr="0"/>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#6</a:t>
            </a:r>
            <a:br>
              <a:rPr lang="en-US" sz="1122" kern="0" dirty="0">
                <a:solidFill>
                  <a:sysClr val="windowText" lastClr="000000"/>
                </a:solidFill>
                <a:latin typeface="Segoe UI Light" panose="020B0502040204020203" pitchFamily="34" charset="0"/>
                <a:cs typeface="Segoe UI Light" panose="020B0502040204020203" pitchFamily="34" charset="0"/>
              </a:rPr>
            </a:br>
            <a:r>
              <a:rPr lang="en-US" sz="1122" kern="0" dirty="0" err="1">
                <a:solidFill>
                  <a:sysClr val="windowText" lastClr="000000"/>
                </a:solidFill>
                <a:latin typeface="Segoe UI Light" panose="020B0502040204020203" pitchFamily="34" charset="0"/>
                <a:cs typeface="Segoe UI Light" panose="020B0502040204020203" pitchFamily="34" charset="0"/>
              </a:rPr>
              <a:t>Mgmt</a:t>
            </a:r>
            <a:endParaRPr lang="en-US" sz="1122" kern="0" dirty="0">
              <a:solidFill>
                <a:sysClr val="windowText" lastClr="000000"/>
              </a:solidFill>
              <a:latin typeface="Segoe UI Light" panose="020B0502040204020203" pitchFamily="34" charset="0"/>
              <a:cs typeface="Segoe UI Light" panose="020B0502040204020203" pitchFamily="34" charset="0"/>
            </a:endParaRPr>
          </a:p>
        </p:txBody>
      </p:sp>
      <p:sp>
        <p:nvSpPr>
          <p:cNvPr id="75" name="TextBox 74">
            <a:extLst>
              <a:ext uri="{FF2B5EF4-FFF2-40B4-BE49-F238E27FC236}">
                <a16:creationId xmlns:a16="http://schemas.microsoft.com/office/drawing/2014/main" id="{16171A8E-BB55-4A90-979C-95BCFA2E215E}"/>
              </a:ext>
            </a:extLst>
          </p:cNvPr>
          <p:cNvSpPr txBox="1"/>
          <p:nvPr/>
        </p:nvSpPr>
        <p:spPr>
          <a:xfrm>
            <a:off x="6754379" y="5044758"/>
            <a:ext cx="2182207" cy="270285"/>
          </a:xfrm>
          <a:prstGeom prst="rect">
            <a:avLst/>
          </a:prstGeom>
          <a:noFill/>
        </p:spPr>
        <p:txBody>
          <a:bodyPr wrap="square" rtlCol="0">
            <a:spAutoFit/>
          </a:bodyPr>
          <a:lstStyle/>
          <a:p>
            <a:pPr algn="ctr" defTabSz="932597">
              <a:defRPr/>
            </a:pPr>
            <a:r>
              <a:rPr lang="en-US" sz="1122" kern="0" dirty="0">
                <a:solidFill>
                  <a:prstClr val="black"/>
                </a:solidFill>
                <a:latin typeface="Segoe UI Light" panose="020B0502040204020203" pitchFamily="34" charset="0"/>
                <a:cs typeface="Segoe UI Light" panose="020B0502040204020203" pitchFamily="34" charset="0"/>
              </a:rPr>
              <a:t>HANA Database Server(s) Prod</a:t>
            </a:r>
          </a:p>
        </p:txBody>
      </p:sp>
      <p:pic>
        <p:nvPicPr>
          <p:cNvPr id="76" name="Picture 75">
            <a:extLst>
              <a:ext uri="{FF2B5EF4-FFF2-40B4-BE49-F238E27FC236}">
                <a16:creationId xmlns:a16="http://schemas.microsoft.com/office/drawing/2014/main" id="{473162C1-C5BA-4411-9DD7-7AB5BD7966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00290" y="5378443"/>
            <a:ext cx="384747" cy="384747"/>
          </a:xfrm>
          <a:prstGeom prst="rect">
            <a:avLst/>
          </a:prstGeom>
        </p:spPr>
      </p:pic>
      <p:pic>
        <p:nvPicPr>
          <p:cNvPr id="77" name="Picture 76">
            <a:extLst>
              <a:ext uri="{FF2B5EF4-FFF2-40B4-BE49-F238E27FC236}">
                <a16:creationId xmlns:a16="http://schemas.microsoft.com/office/drawing/2014/main" id="{0399D781-8709-4545-A509-41B0BF9B2A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43935" y="5377737"/>
            <a:ext cx="384747" cy="384747"/>
          </a:xfrm>
          <a:prstGeom prst="rect">
            <a:avLst/>
          </a:prstGeom>
        </p:spPr>
      </p:pic>
      <p:pic>
        <p:nvPicPr>
          <p:cNvPr id="78" name="Picture 77">
            <a:extLst>
              <a:ext uri="{FF2B5EF4-FFF2-40B4-BE49-F238E27FC236}">
                <a16:creationId xmlns:a16="http://schemas.microsoft.com/office/drawing/2014/main" id="{2CEAC455-827D-4C41-B8B3-4536870EDB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15852" y="5837275"/>
            <a:ext cx="384747" cy="384747"/>
          </a:xfrm>
          <a:prstGeom prst="rect">
            <a:avLst/>
          </a:prstGeom>
        </p:spPr>
      </p:pic>
      <p:pic>
        <p:nvPicPr>
          <p:cNvPr id="79" name="Picture 78">
            <a:extLst>
              <a:ext uri="{FF2B5EF4-FFF2-40B4-BE49-F238E27FC236}">
                <a16:creationId xmlns:a16="http://schemas.microsoft.com/office/drawing/2014/main" id="{76224D41-B132-4200-973D-1C45C8FEED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9497" y="5836569"/>
            <a:ext cx="384747" cy="384747"/>
          </a:xfrm>
          <a:prstGeom prst="rect">
            <a:avLst/>
          </a:prstGeom>
        </p:spPr>
      </p:pic>
      <p:sp>
        <p:nvSpPr>
          <p:cNvPr id="80" name="Rectangle 79">
            <a:extLst>
              <a:ext uri="{FF2B5EF4-FFF2-40B4-BE49-F238E27FC236}">
                <a16:creationId xmlns:a16="http://schemas.microsoft.com/office/drawing/2014/main" id="{CFB5EA38-12CF-4FD9-8724-192497DA5BDB}"/>
              </a:ext>
            </a:extLst>
          </p:cNvPr>
          <p:cNvSpPr/>
          <p:nvPr/>
        </p:nvSpPr>
        <p:spPr>
          <a:xfrm>
            <a:off x="6904812" y="4742009"/>
            <a:ext cx="1931945"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tIns="27978" bIns="27978" rtlCol="0" anchor="t" anchorCtr="0"/>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Subnet #5 – DB DR</a:t>
            </a:r>
          </a:p>
        </p:txBody>
      </p:sp>
      <p:pic>
        <p:nvPicPr>
          <p:cNvPr id="81" name="Picture 80">
            <a:extLst>
              <a:ext uri="{FF2B5EF4-FFF2-40B4-BE49-F238E27FC236}">
                <a16:creationId xmlns:a16="http://schemas.microsoft.com/office/drawing/2014/main" id="{442CC6F2-ED8C-41A8-B1A5-25221CDCBA2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5549" y="5488284"/>
            <a:ext cx="656419" cy="648235"/>
          </a:xfrm>
          <a:prstGeom prst="rect">
            <a:avLst/>
          </a:prstGeom>
        </p:spPr>
      </p:pic>
      <p:pic>
        <p:nvPicPr>
          <p:cNvPr id="82" name="Picture 81">
            <a:extLst>
              <a:ext uri="{FF2B5EF4-FFF2-40B4-BE49-F238E27FC236}">
                <a16:creationId xmlns:a16="http://schemas.microsoft.com/office/drawing/2014/main" id="{5160338C-072F-4E36-8B14-AEA0FE2FB3C8}"/>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445056" y="4454499"/>
            <a:ext cx="307744" cy="307744"/>
          </a:xfrm>
          <a:prstGeom prst="rect">
            <a:avLst/>
          </a:prstGeom>
        </p:spPr>
      </p:pic>
      <p:pic>
        <p:nvPicPr>
          <p:cNvPr id="83" name="Picture 82">
            <a:extLst>
              <a:ext uri="{FF2B5EF4-FFF2-40B4-BE49-F238E27FC236}">
                <a16:creationId xmlns:a16="http://schemas.microsoft.com/office/drawing/2014/main" id="{A940B626-214B-479B-95A8-234221C097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7821" y="6040069"/>
            <a:ext cx="239042" cy="239042"/>
          </a:xfrm>
          <a:prstGeom prst="rect">
            <a:avLst/>
          </a:prstGeom>
        </p:spPr>
      </p:pic>
      <p:pic>
        <p:nvPicPr>
          <p:cNvPr id="84" name="Picture 83">
            <a:extLst>
              <a:ext uri="{FF2B5EF4-FFF2-40B4-BE49-F238E27FC236}">
                <a16:creationId xmlns:a16="http://schemas.microsoft.com/office/drawing/2014/main" id="{40E5D8AF-5907-4ED5-B4D6-0C8E416872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5440" y="6043066"/>
            <a:ext cx="239042" cy="239042"/>
          </a:xfrm>
          <a:prstGeom prst="rect">
            <a:avLst/>
          </a:prstGeom>
        </p:spPr>
      </p:pic>
      <p:pic>
        <p:nvPicPr>
          <p:cNvPr id="86" name="Picture 85">
            <a:extLst>
              <a:ext uri="{FF2B5EF4-FFF2-40B4-BE49-F238E27FC236}">
                <a16:creationId xmlns:a16="http://schemas.microsoft.com/office/drawing/2014/main" id="{1DB09A71-9937-4F81-921D-84385BDAA5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2032" y="5401556"/>
            <a:ext cx="244178" cy="244178"/>
          </a:xfrm>
          <a:prstGeom prst="rect">
            <a:avLst/>
          </a:prstGeom>
        </p:spPr>
      </p:pic>
      <p:sp>
        <p:nvSpPr>
          <p:cNvPr id="100" name="Rectangle 99">
            <a:extLst>
              <a:ext uri="{FF2B5EF4-FFF2-40B4-BE49-F238E27FC236}">
                <a16:creationId xmlns:a16="http://schemas.microsoft.com/office/drawing/2014/main" id="{956C685B-5141-4596-8AD6-1C40278A9DE5}"/>
              </a:ext>
            </a:extLst>
          </p:cNvPr>
          <p:cNvSpPr/>
          <p:nvPr/>
        </p:nvSpPr>
        <p:spPr>
          <a:xfrm>
            <a:off x="4485369" y="4754460"/>
            <a:ext cx="2319894" cy="1575184"/>
          </a:xfrm>
          <a:prstGeom prst="rect">
            <a:avLst/>
          </a:prstGeom>
          <a:solidFill>
            <a:schemeClr val="accent1">
              <a:lumMod val="40000"/>
              <a:lumOff val="60000"/>
            </a:schemeClr>
          </a:solidFill>
          <a:ln w="12700" cap="flat" cmpd="sng" algn="ctr">
            <a:solidFill>
              <a:srgbClr val="5B9BD5">
                <a:shade val="50000"/>
              </a:srgbClr>
            </a:solidFill>
            <a:prstDash val="solid"/>
            <a:miter lim="800000"/>
          </a:ln>
          <a:effectLst/>
        </p:spPr>
        <p:txBody>
          <a:bodyPr rtlCol="0" anchor="ctr"/>
          <a:lstStyle/>
          <a:p>
            <a:pPr algn="ctr" defTabSz="932597">
              <a:defRPr/>
            </a:pPr>
            <a:endParaRPr lang="en-US" sz="1836" kern="0" dirty="0">
              <a:solidFill>
                <a:sysClr val="windowText" lastClr="000000"/>
              </a:solidFill>
              <a:latin typeface="Calibri" panose="020F0502020204030204"/>
            </a:endParaRPr>
          </a:p>
        </p:txBody>
      </p:sp>
      <p:sp>
        <p:nvSpPr>
          <p:cNvPr id="101" name="TextBox 100">
            <a:extLst>
              <a:ext uri="{FF2B5EF4-FFF2-40B4-BE49-F238E27FC236}">
                <a16:creationId xmlns:a16="http://schemas.microsoft.com/office/drawing/2014/main" id="{A6D58E3C-07CF-4FF3-965F-0F9D35B628F2}"/>
              </a:ext>
            </a:extLst>
          </p:cNvPr>
          <p:cNvSpPr txBox="1"/>
          <p:nvPr/>
        </p:nvSpPr>
        <p:spPr>
          <a:xfrm>
            <a:off x="5522742" y="4768262"/>
            <a:ext cx="1289625" cy="446397"/>
          </a:xfrm>
          <a:prstGeom prst="rect">
            <a:avLst/>
          </a:prstGeom>
          <a:noFill/>
        </p:spPr>
        <p:txBody>
          <a:bodyPr wrap="square" rtlCol="0">
            <a:spAutoFit/>
          </a:bodyPr>
          <a:lstStyle/>
          <a:p>
            <a:pPr algn="ctr" defTabSz="932597">
              <a:defRPr/>
            </a:pPr>
            <a:r>
              <a:rPr lang="en-US" sz="1122" kern="0" dirty="0">
                <a:solidFill>
                  <a:sysClr val="windowText" lastClr="000000"/>
                </a:solidFill>
                <a:latin typeface="Segoe UI Light" panose="020B0502040204020203" pitchFamily="34" charset="0"/>
                <a:cs typeface="Segoe UI Light" panose="020B0502040204020203" pitchFamily="34" charset="0"/>
              </a:rPr>
              <a:t>Subnet #4 – AP DR</a:t>
            </a:r>
          </a:p>
        </p:txBody>
      </p:sp>
      <p:pic>
        <p:nvPicPr>
          <p:cNvPr id="102" name="Picture 101">
            <a:extLst>
              <a:ext uri="{FF2B5EF4-FFF2-40B4-BE49-F238E27FC236}">
                <a16:creationId xmlns:a16="http://schemas.microsoft.com/office/drawing/2014/main" id="{34C3D6F8-A6CB-49DB-A107-47CE7675D7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1584" y="6040069"/>
            <a:ext cx="239042" cy="239042"/>
          </a:xfrm>
          <a:prstGeom prst="rect">
            <a:avLst/>
          </a:prstGeom>
        </p:spPr>
      </p:pic>
      <p:cxnSp>
        <p:nvCxnSpPr>
          <p:cNvPr id="114" name="Connector: Elbow 113">
            <a:extLst>
              <a:ext uri="{FF2B5EF4-FFF2-40B4-BE49-F238E27FC236}">
                <a16:creationId xmlns:a16="http://schemas.microsoft.com/office/drawing/2014/main" id="{A00B4008-5D0F-4F48-922A-44E6F92721C9}"/>
              </a:ext>
            </a:extLst>
          </p:cNvPr>
          <p:cNvCxnSpPr>
            <a:cxnSpLocks/>
            <a:stCxn id="27" idx="2"/>
            <a:endCxn id="81" idx="0"/>
          </p:cNvCxnSpPr>
          <p:nvPr/>
        </p:nvCxnSpPr>
        <p:spPr>
          <a:xfrm rot="16200000" flipH="1">
            <a:off x="6530371" y="4124895"/>
            <a:ext cx="2326775" cy="400002"/>
          </a:xfrm>
          <a:prstGeom prst="bentConnector3">
            <a:avLst>
              <a:gd name="adj1" fmla="val 50000"/>
            </a:avLst>
          </a:prstGeom>
          <a:noFill/>
          <a:ln w="19050" cap="flat" cmpd="sng" algn="ctr">
            <a:solidFill>
              <a:srgbClr val="FF0000"/>
            </a:solidFill>
            <a:prstDash val="solid"/>
            <a:miter lim="800000"/>
            <a:tailEnd type="triangle"/>
          </a:ln>
          <a:effectLst/>
        </p:spPr>
      </p:cxnSp>
      <p:sp>
        <p:nvSpPr>
          <p:cNvPr id="115" name="TextBox 114">
            <a:extLst>
              <a:ext uri="{FF2B5EF4-FFF2-40B4-BE49-F238E27FC236}">
                <a16:creationId xmlns:a16="http://schemas.microsoft.com/office/drawing/2014/main" id="{571FB325-C536-4510-8FED-837B7761A5B0}"/>
              </a:ext>
            </a:extLst>
          </p:cNvPr>
          <p:cNvSpPr txBox="1"/>
          <p:nvPr/>
        </p:nvSpPr>
        <p:spPr>
          <a:xfrm>
            <a:off x="3865734" y="2886198"/>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6" name="TextBox 115">
            <a:extLst>
              <a:ext uri="{FF2B5EF4-FFF2-40B4-BE49-F238E27FC236}">
                <a16:creationId xmlns:a16="http://schemas.microsoft.com/office/drawing/2014/main" id="{34E7C57D-A974-4272-B781-1275FE880BD6}"/>
              </a:ext>
            </a:extLst>
          </p:cNvPr>
          <p:cNvSpPr txBox="1"/>
          <p:nvPr/>
        </p:nvSpPr>
        <p:spPr>
          <a:xfrm>
            <a:off x="3879814" y="5663501"/>
            <a:ext cx="569631" cy="478311"/>
          </a:xfrm>
          <a:prstGeom prst="rect">
            <a:avLst/>
          </a:prstGeom>
          <a:noFill/>
        </p:spPr>
        <p:txBody>
          <a:bodyPr wrap="square" rtlCol="0">
            <a:spAutoFit/>
          </a:bodyPr>
          <a:lstStyle/>
          <a:p>
            <a:pPr algn="ctr" defTabSz="932597">
              <a:defRPr/>
            </a:pPr>
            <a:r>
              <a:rPr lang="en-US" sz="816" kern="0" dirty="0">
                <a:solidFill>
                  <a:sysClr val="windowText" lastClr="000000"/>
                </a:solidFill>
                <a:latin typeface="Segoe UI Light" panose="020B0502040204020203" pitchFamily="34" charset="0"/>
                <a:cs typeface="Segoe UI Light" panose="020B0502040204020203" pitchFamily="34" charset="0"/>
              </a:rPr>
              <a:t>Express</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Route</a:t>
            </a:r>
            <a:br>
              <a:rPr lang="en-US" sz="816" kern="0" dirty="0">
                <a:solidFill>
                  <a:sysClr val="windowText" lastClr="000000"/>
                </a:solidFill>
                <a:latin typeface="Segoe UI Light" panose="020B0502040204020203" pitchFamily="34" charset="0"/>
                <a:cs typeface="Segoe UI Light" panose="020B0502040204020203" pitchFamily="34" charset="0"/>
              </a:rPr>
            </a:br>
            <a:r>
              <a:rPr lang="en-US" sz="816" kern="0" dirty="0">
                <a:solidFill>
                  <a:sysClr val="windowText" lastClr="000000"/>
                </a:solidFill>
                <a:latin typeface="Segoe UI Light" panose="020B0502040204020203" pitchFamily="34" charset="0"/>
                <a:cs typeface="Segoe UI Light" panose="020B0502040204020203" pitchFamily="34" charset="0"/>
              </a:rPr>
              <a:t>Gateway</a:t>
            </a:r>
          </a:p>
        </p:txBody>
      </p:sp>
      <p:sp>
        <p:nvSpPr>
          <p:cNvPr id="117" name="Oval 116">
            <a:extLst>
              <a:ext uri="{FF2B5EF4-FFF2-40B4-BE49-F238E27FC236}">
                <a16:creationId xmlns:a16="http://schemas.microsoft.com/office/drawing/2014/main" id="{9F2F40B1-6576-436F-B899-62A005144547}"/>
              </a:ext>
            </a:extLst>
          </p:cNvPr>
          <p:cNvSpPr/>
          <p:nvPr/>
        </p:nvSpPr>
        <p:spPr>
          <a:xfrm>
            <a:off x="3311899" y="5921465"/>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7</a:t>
            </a:r>
          </a:p>
        </p:txBody>
      </p:sp>
      <p:sp>
        <p:nvSpPr>
          <p:cNvPr id="118" name="Rectangular Callout 159">
            <a:extLst>
              <a:ext uri="{FF2B5EF4-FFF2-40B4-BE49-F238E27FC236}">
                <a16:creationId xmlns:a16="http://schemas.microsoft.com/office/drawing/2014/main" id="{3ED750D6-9001-4EEE-99F8-68F8CEB14A1B}"/>
              </a:ext>
            </a:extLst>
          </p:cNvPr>
          <p:cNvSpPr/>
          <p:nvPr/>
        </p:nvSpPr>
        <p:spPr>
          <a:xfrm>
            <a:off x="3204913" y="6168414"/>
            <a:ext cx="1435554" cy="607126"/>
          </a:xfrm>
          <a:prstGeom prst="wedgeRectCallout">
            <a:avLst>
              <a:gd name="adj1" fmla="val 64348"/>
              <a:gd name="adj2" fmla="val -6052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Shutdown VMs when unused – ASR can NOT be used for ASCS</a:t>
            </a:r>
          </a:p>
        </p:txBody>
      </p:sp>
      <p:sp>
        <p:nvSpPr>
          <p:cNvPr id="119" name="Oval 118">
            <a:extLst>
              <a:ext uri="{FF2B5EF4-FFF2-40B4-BE49-F238E27FC236}">
                <a16:creationId xmlns:a16="http://schemas.microsoft.com/office/drawing/2014/main" id="{8BAD7CC6-D06F-41CC-BE0B-1C3D15A0C9F0}"/>
              </a:ext>
            </a:extLst>
          </p:cNvPr>
          <p:cNvSpPr/>
          <p:nvPr/>
        </p:nvSpPr>
        <p:spPr>
          <a:xfrm>
            <a:off x="9815948" y="690168"/>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2</a:t>
            </a:r>
          </a:p>
        </p:txBody>
      </p:sp>
      <p:sp>
        <p:nvSpPr>
          <p:cNvPr id="120" name="Oval 119">
            <a:extLst>
              <a:ext uri="{FF2B5EF4-FFF2-40B4-BE49-F238E27FC236}">
                <a16:creationId xmlns:a16="http://schemas.microsoft.com/office/drawing/2014/main" id="{2F12C6E9-DF63-48D9-AADD-FDF9D09E4384}"/>
              </a:ext>
            </a:extLst>
          </p:cNvPr>
          <p:cNvSpPr/>
          <p:nvPr/>
        </p:nvSpPr>
        <p:spPr>
          <a:xfrm>
            <a:off x="6957827" y="5689442"/>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6</a:t>
            </a:r>
          </a:p>
        </p:txBody>
      </p:sp>
      <p:sp>
        <p:nvSpPr>
          <p:cNvPr id="121" name="Rectangular Callout 172">
            <a:extLst>
              <a:ext uri="{FF2B5EF4-FFF2-40B4-BE49-F238E27FC236}">
                <a16:creationId xmlns:a16="http://schemas.microsoft.com/office/drawing/2014/main" id="{663132FB-41F1-489D-A1DE-8938DEA1676B}"/>
              </a:ext>
            </a:extLst>
          </p:cNvPr>
          <p:cNvSpPr/>
          <p:nvPr/>
        </p:nvSpPr>
        <p:spPr>
          <a:xfrm>
            <a:off x="8228561" y="676535"/>
            <a:ext cx="1524239" cy="577635"/>
          </a:xfrm>
          <a:prstGeom prst="wedgeRectCallout">
            <a:avLst>
              <a:gd name="adj1" fmla="val -60743"/>
              <a:gd name="adj2" fmla="val 145462"/>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2-node x 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sync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Uptime SLA : 99.95%</a:t>
            </a:r>
          </a:p>
        </p:txBody>
      </p:sp>
      <p:sp>
        <p:nvSpPr>
          <p:cNvPr id="122" name="Oval 121">
            <a:extLst>
              <a:ext uri="{FF2B5EF4-FFF2-40B4-BE49-F238E27FC236}">
                <a16:creationId xmlns:a16="http://schemas.microsoft.com/office/drawing/2014/main" id="{7D96329F-9FAA-4E7E-80FE-5B14C8CDECE2}"/>
              </a:ext>
            </a:extLst>
          </p:cNvPr>
          <p:cNvSpPr/>
          <p:nvPr/>
        </p:nvSpPr>
        <p:spPr>
          <a:xfrm>
            <a:off x="3971102" y="81107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3</a:t>
            </a:r>
          </a:p>
        </p:txBody>
      </p:sp>
      <p:sp>
        <p:nvSpPr>
          <p:cNvPr id="123" name="Rectangular Callout 172">
            <a:extLst>
              <a:ext uri="{FF2B5EF4-FFF2-40B4-BE49-F238E27FC236}">
                <a16:creationId xmlns:a16="http://schemas.microsoft.com/office/drawing/2014/main" id="{8858F256-5E67-4B40-9F0F-78F54D83C006}"/>
              </a:ext>
            </a:extLst>
          </p:cNvPr>
          <p:cNvSpPr/>
          <p:nvPr/>
        </p:nvSpPr>
        <p:spPr>
          <a:xfrm>
            <a:off x="4220253" y="838910"/>
            <a:ext cx="1253758" cy="848073"/>
          </a:xfrm>
          <a:prstGeom prst="wedgeRectCallout">
            <a:avLst>
              <a:gd name="adj1" fmla="val 10265"/>
              <a:gd name="adj2" fmla="val 7368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Highly available SAP ASCS and SOFS Clusters – VM uptime SLA : 99.95%</a:t>
            </a:r>
          </a:p>
        </p:txBody>
      </p:sp>
      <p:sp>
        <p:nvSpPr>
          <p:cNvPr id="124" name="Rectangle 123">
            <a:extLst>
              <a:ext uri="{FF2B5EF4-FFF2-40B4-BE49-F238E27FC236}">
                <a16:creationId xmlns:a16="http://schemas.microsoft.com/office/drawing/2014/main" id="{3A0DAF52-99D4-478D-80CD-B70F089268BE}"/>
              </a:ext>
            </a:extLst>
          </p:cNvPr>
          <p:cNvSpPr/>
          <p:nvPr/>
        </p:nvSpPr>
        <p:spPr>
          <a:xfrm>
            <a:off x="4566030" y="4916020"/>
            <a:ext cx="1039755" cy="660210"/>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lvl="0" algn="ctr">
              <a:defRPr/>
            </a:pPr>
            <a:r>
              <a:rPr lang="en-US" sz="714" kern="0" dirty="0">
                <a:solidFill>
                  <a:prstClr val="black"/>
                </a:solidFill>
                <a:latin typeface="Segoe UI Light" panose="020B0502040204020203" pitchFamily="34" charset="0"/>
                <a:cs typeface="Segoe UI Light" panose="020B0502040204020203" pitchFamily="34" charset="0"/>
              </a:rPr>
              <a:t>Availability Set SAP ASCS</a:t>
            </a:r>
          </a:p>
        </p:txBody>
      </p:sp>
      <p:sp>
        <p:nvSpPr>
          <p:cNvPr id="125" name="Rectangle 124">
            <a:extLst>
              <a:ext uri="{FF2B5EF4-FFF2-40B4-BE49-F238E27FC236}">
                <a16:creationId xmlns:a16="http://schemas.microsoft.com/office/drawing/2014/main" id="{54EBD591-9CFB-4A5C-A459-E7C1656565CD}"/>
              </a:ext>
            </a:extLst>
          </p:cNvPr>
          <p:cNvSpPr/>
          <p:nvPr/>
        </p:nvSpPr>
        <p:spPr>
          <a:xfrm>
            <a:off x="5702383" y="5251947"/>
            <a:ext cx="805328" cy="982333"/>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SAP AP</a:t>
            </a:r>
          </a:p>
        </p:txBody>
      </p:sp>
      <p:sp>
        <p:nvSpPr>
          <p:cNvPr id="126" name="Rectangle 125">
            <a:extLst>
              <a:ext uri="{FF2B5EF4-FFF2-40B4-BE49-F238E27FC236}">
                <a16:creationId xmlns:a16="http://schemas.microsoft.com/office/drawing/2014/main" id="{DBB37559-8665-49CF-B62F-257C6B4BF7EB}"/>
              </a:ext>
            </a:extLst>
          </p:cNvPr>
          <p:cNvSpPr/>
          <p:nvPr/>
        </p:nvSpPr>
        <p:spPr>
          <a:xfrm>
            <a:off x="4573736" y="5649224"/>
            <a:ext cx="1039755" cy="598939"/>
          </a:xfrm>
          <a:prstGeom prst="rect">
            <a:avLst/>
          </a:prstGeom>
          <a:noFill/>
          <a:ln w="12700" cap="flat" cmpd="sng" algn="ctr">
            <a:solidFill>
              <a:srgbClr val="5B9BD5">
                <a:shade val="50000"/>
              </a:srgbClr>
            </a:solidFill>
            <a:prstDash val="dash"/>
            <a:miter lim="800000"/>
          </a:ln>
          <a:effectLst/>
        </p:spPr>
        <p:txBody>
          <a:bodyPr lIns="9326" rIns="27978" rtlCol="0" anchor="t" anchorCtr="0"/>
          <a:lstStyle/>
          <a:p>
            <a:pPr algn="ctr" defTabSz="932597">
              <a:defRPr/>
            </a:pPr>
            <a:r>
              <a:rPr lang="en-US" sz="816" kern="0" dirty="0">
                <a:solidFill>
                  <a:prstClr val="black"/>
                </a:solidFill>
                <a:latin typeface="Segoe UI Light" panose="020B0502040204020203" pitchFamily="34" charset="0"/>
                <a:cs typeface="Segoe UI Light" panose="020B0502040204020203" pitchFamily="34" charset="0"/>
              </a:rPr>
              <a:t>Availability Set</a:t>
            </a:r>
            <a:br>
              <a:rPr lang="en-US" sz="816" kern="0" dirty="0">
                <a:solidFill>
                  <a:prstClr val="black"/>
                </a:solidFill>
                <a:latin typeface="Segoe UI Light" panose="020B0502040204020203" pitchFamily="34" charset="0"/>
                <a:cs typeface="Segoe UI Light" panose="020B0502040204020203" pitchFamily="34" charset="0"/>
              </a:rPr>
            </a:br>
            <a:r>
              <a:rPr lang="en-US" sz="816" kern="0" dirty="0">
                <a:solidFill>
                  <a:prstClr val="black"/>
                </a:solidFill>
                <a:latin typeface="Segoe UI Light" panose="020B0502040204020203" pitchFamily="34" charset="0"/>
                <a:cs typeface="Segoe UI Light" panose="020B0502040204020203" pitchFamily="34" charset="0"/>
              </a:rPr>
              <a:t>Scale Out File Server</a:t>
            </a:r>
          </a:p>
        </p:txBody>
      </p:sp>
      <p:pic>
        <p:nvPicPr>
          <p:cNvPr id="127" name="Picture 126">
            <a:extLst>
              <a:ext uri="{FF2B5EF4-FFF2-40B4-BE49-F238E27FC236}">
                <a16:creationId xmlns:a16="http://schemas.microsoft.com/office/drawing/2014/main" id="{B363A08B-3771-4E6B-A10A-18508275ED66}"/>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821654" y="5942440"/>
            <a:ext cx="249331" cy="249331"/>
          </a:xfrm>
          <a:prstGeom prst="rect">
            <a:avLst/>
          </a:prstGeom>
        </p:spPr>
      </p:pic>
      <p:pic>
        <p:nvPicPr>
          <p:cNvPr id="128" name="Picture 127">
            <a:extLst>
              <a:ext uri="{FF2B5EF4-FFF2-40B4-BE49-F238E27FC236}">
                <a16:creationId xmlns:a16="http://schemas.microsoft.com/office/drawing/2014/main" id="{B02FE68F-FA29-4499-83C9-A93AC3258580}"/>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60579" y="5941061"/>
            <a:ext cx="249331" cy="249331"/>
          </a:xfrm>
          <a:prstGeom prst="rect">
            <a:avLst/>
          </a:prstGeom>
        </p:spPr>
      </p:pic>
      <p:pic>
        <p:nvPicPr>
          <p:cNvPr id="129" name="Picture 128">
            <a:extLst>
              <a:ext uri="{FF2B5EF4-FFF2-40B4-BE49-F238E27FC236}">
                <a16:creationId xmlns:a16="http://schemas.microsoft.com/office/drawing/2014/main" id="{5A5A6811-C10F-434A-A062-D779F58D630F}"/>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791990" y="5219644"/>
            <a:ext cx="305074" cy="305074"/>
          </a:xfrm>
          <a:prstGeom prst="rect">
            <a:avLst/>
          </a:prstGeom>
        </p:spPr>
      </p:pic>
      <p:pic>
        <p:nvPicPr>
          <p:cNvPr id="130" name="Picture 3">
            <a:extLst>
              <a:ext uri="{FF2B5EF4-FFF2-40B4-BE49-F238E27FC236}">
                <a16:creationId xmlns:a16="http://schemas.microsoft.com/office/drawing/2014/main" id="{638B97CE-A1AA-4CC7-AAB7-DAB99C8B0E8A}"/>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4830551" y="5298074"/>
            <a:ext cx="293098" cy="149479"/>
          </a:xfrm>
          <a:prstGeom prst="rect">
            <a:avLst/>
          </a:prstGeom>
        </p:spPr>
      </p:pic>
      <p:pic>
        <p:nvPicPr>
          <p:cNvPr id="131" name="Picture 130">
            <a:extLst>
              <a:ext uri="{FF2B5EF4-FFF2-40B4-BE49-F238E27FC236}">
                <a16:creationId xmlns:a16="http://schemas.microsoft.com/office/drawing/2014/main" id="{F35CDCA7-CC07-48F5-BFF8-AD6309D3FF45}"/>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37038" y="5230568"/>
            <a:ext cx="305074" cy="305074"/>
          </a:xfrm>
          <a:prstGeom prst="rect">
            <a:avLst/>
          </a:prstGeom>
        </p:spPr>
      </p:pic>
      <p:pic>
        <p:nvPicPr>
          <p:cNvPr id="132" name="Picture 3">
            <a:extLst>
              <a:ext uri="{FF2B5EF4-FFF2-40B4-BE49-F238E27FC236}">
                <a16:creationId xmlns:a16="http://schemas.microsoft.com/office/drawing/2014/main" id="{8DF9FBFC-E0D2-4336-80E5-C50DFF76D280}"/>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175599" y="5308999"/>
            <a:ext cx="293098" cy="149479"/>
          </a:xfrm>
          <a:prstGeom prst="rect">
            <a:avLst/>
          </a:prstGeom>
        </p:spPr>
      </p:pic>
      <p:pic>
        <p:nvPicPr>
          <p:cNvPr id="133" name="Picture 132">
            <a:extLst>
              <a:ext uri="{FF2B5EF4-FFF2-40B4-BE49-F238E27FC236}">
                <a16:creationId xmlns:a16="http://schemas.microsoft.com/office/drawing/2014/main" id="{04EB0011-B263-44B5-A4F0-736D23C91C5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059016" y="5546034"/>
            <a:ext cx="427691" cy="422358"/>
          </a:xfrm>
          <a:prstGeom prst="rect">
            <a:avLst/>
          </a:prstGeom>
        </p:spPr>
      </p:pic>
      <p:pic>
        <p:nvPicPr>
          <p:cNvPr id="134" name="Picture 3">
            <a:extLst>
              <a:ext uri="{FF2B5EF4-FFF2-40B4-BE49-F238E27FC236}">
                <a16:creationId xmlns:a16="http://schemas.microsoft.com/office/drawing/2014/main" id="{05974520-40D3-43BB-A50B-E830F757C4F3}"/>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6117047" y="5674607"/>
            <a:ext cx="410904" cy="206948"/>
          </a:xfrm>
          <a:prstGeom prst="rect">
            <a:avLst/>
          </a:prstGeom>
        </p:spPr>
      </p:pic>
      <p:pic>
        <p:nvPicPr>
          <p:cNvPr id="135" name="Picture 134">
            <a:extLst>
              <a:ext uri="{FF2B5EF4-FFF2-40B4-BE49-F238E27FC236}">
                <a16:creationId xmlns:a16="http://schemas.microsoft.com/office/drawing/2014/main" id="{00260789-BDFD-4E46-8805-E84781D67F4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05067" y="5609125"/>
            <a:ext cx="427691" cy="422358"/>
          </a:xfrm>
          <a:prstGeom prst="rect">
            <a:avLst/>
          </a:prstGeom>
        </p:spPr>
      </p:pic>
      <p:pic>
        <p:nvPicPr>
          <p:cNvPr id="136" name="Picture 3">
            <a:extLst>
              <a:ext uri="{FF2B5EF4-FFF2-40B4-BE49-F238E27FC236}">
                <a16:creationId xmlns:a16="http://schemas.microsoft.com/office/drawing/2014/main" id="{8D624375-310E-4422-97F0-4BA2D34944D9}"/>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963098" y="5784326"/>
            <a:ext cx="410904" cy="206948"/>
          </a:xfrm>
          <a:prstGeom prst="rect">
            <a:avLst/>
          </a:prstGeom>
        </p:spPr>
      </p:pic>
      <p:pic>
        <p:nvPicPr>
          <p:cNvPr id="137" name="Picture 136">
            <a:extLst>
              <a:ext uri="{FF2B5EF4-FFF2-40B4-BE49-F238E27FC236}">
                <a16:creationId xmlns:a16="http://schemas.microsoft.com/office/drawing/2014/main" id="{2B5CF474-A0E0-45D8-9598-244387BEE2A2}"/>
              </a:ext>
            </a:extLst>
          </p:cNvPr>
          <p:cNvPicPr>
            <a:picLocks noChangeAspect="1"/>
          </p:cNvPicPr>
          <p:nvPr/>
        </p:nvPicPr>
        <p:blipFill>
          <a:blip r:embed="rId3" cstate="email">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687532" y="5725723"/>
            <a:ext cx="427691" cy="422358"/>
          </a:xfrm>
          <a:prstGeom prst="rect">
            <a:avLst/>
          </a:prstGeom>
        </p:spPr>
      </p:pic>
      <p:pic>
        <p:nvPicPr>
          <p:cNvPr id="138" name="Picture 3">
            <a:extLst>
              <a:ext uri="{FF2B5EF4-FFF2-40B4-BE49-F238E27FC236}">
                <a16:creationId xmlns:a16="http://schemas.microsoft.com/office/drawing/2014/main" id="{7D5D5B24-7502-4401-A9BC-4E4441FC78D2}"/>
              </a:ext>
            </a:extLst>
          </p:cNvPr>
          <p:cNvPicPr>
            <a:picLocks noChangeAspect="1"/>
          </p:cNvPicPr>
          <p:nvPr/>
        </p:nvPicPr>
        <p:blipFill>
          <a:blip r:embed="rId7" cstate="print">
            <a:duotone>
              <a:srgbClr val="E7E6E6">
                <a:shade val="45000"/>
                <a:satMod val="135000"/>
              </a:srgbClr>
              <a:prstClr val="white"/>
            </a:duotone>
            <a:extLst>
              <a:ext uri="{28A0092B-C50C-407E-A947-70E740481C1C}">
                <a14:useLocalDpi xmlns:a14="http://schemas.microsoft.com/office/drawing/2010/main"/>
              </a:ext>
            </a:extLst>
          </a:blip>
          <a:stretch>
            <a:fillRect/>
          </a:stretch>
        </p:blipFill>
        <p:spPr>
          <a:xfrm>
            <a:off x="5745563" y="5854297"/>
            <a:ext cx="410904" cy="206948"/>
          </a:xfrm>
          <a:prstGeom prst="rect">
            <a:avLst/>
          </a:prstGeom>
        </p:spPr>
      </p:pic>
      <p:pic>
        <p:nvPicPr>
          <p:cNvPr id="139" name="Picture 2" descr="Image result for SQL Server logo">
            <a:extLst>
              <a:ext uri="{FF2B5EF4-FFF2-40B4-BE49-F238E27FC236}">
                <a16:creationId xmlns:a16="http://schemas.microsoft.com/office/drawing/2014/main" id="{62F6D40A-DA30-418D-9313-2399A672DC3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79178" y="2737618"/>
            <a:ext cx="833368" cy="212249"/>
          </a:xfrm>
          <a:prstGeom prst="rect">
            <a:avLst/>
          </a:prstGeom>
          <a:solidFill>
            <a:sysClr val="window" lastClr="FFFFFF"/>
          </a:solidFill>
        </p:spPr>
      </p:pic>
      <p:pic>
        <p:nvPicPr>
          <p:cNvPr id="140" name="Picture 2" descr="Image result for SQL Server logo">
            <a:extLst>
              <a:ext uri="{FF2B5EF4-FFF2-40B4-BE49-F238E27FC236}">
                <a16:creationId xmlns:a16="http://schemas.microsoft.com/office/drawing/2014/main" id="{F21CF31C-5FEF-4A6B-BBE6-27F402218E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52919" y="2740558"/>
            <a:ext cx="833368" cy="212249"/>
          </a:xfrm>
          <a:prstGeom prst="rect">
            <a:avLst/>
          </a:prstGeom>
          <a:solidFill>
            <a:sysClr val="window" lastClr="FFFFFF"/>
          </a:solidFill>
        </p:spPr>
      </p:pic>
      <p:pic>
        <p:nvPicPr>
          <p:cNvPr id="141" name="Picture 2" descr="Image result for SQL Server logo">
            <a:extLst>
              <a:ext uri="{FF2B5EF4-FFF2-40B4-BE49-F238E27FC236}">
                <a16:creationId xmlns:a16="http://schemas.microsoft.com/office/drawing/2014/main" id="{645787D4-C869-4B55-9BBC-B5B0C2F3D5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6546" y="5711115"/>
            <a:ext cx="833368" cy="212249"/>
          </a:xfrm>
          <a:prstGeom prst="rect">
            <a:avLst/>
          </a:prstGeom>
          <a:solidFill>
            <a:sysClr val="window" lastClr="FFFFFF"/>
          </a:solidFill>
        </p:spPr>
      </p:pic>
      <p:pic>
        <p:nvPicPr>
          <p:cNvPr id="142" name="Picture 141">
            <a:extLst>
              <a:ext uri="{FF2B5EF4-FFF2-40B4-BE49-F238E27FC236}">
                <a16:creationId xmlns:a16="http://schemas.microsoft.com/office/drawing/2014/main" id="{014A46CF-DF2F-4425-B3DE-DB7981CCBA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59556" y="2079485"/>
            <a:ext cx="149325" cy="149325"/>
          </a:xfrm>
          <a:prstGeom prst="rect">
            <a:avLst/>
          </a:prstGeom>
        </p:spPr>
      </p:pic>
      <p:pic>
        <p:nvPicPr>
          <p:cNvPr id="143" name="Picture 142">
            <a:extLst>
              <a:ext uri="{FF2B5EF4-FFF2-40B4-BE49-F238E27FC236}">
                <a16:creationId xmlns:a16="http://schemas.microsoft.com/office/drawing/2014/main" id="{828A7262-9E38-49BD-B859-85A0AC605C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76227" y="2373319"/>
            <a:ext cx="149325" cy="149325"/>
          </a:xfrm>
          <a:prstGeom prst="rect">
            <a:avLst/>
          </a:prstGeom>
        </p:spPr>
      </p:pic>
      <p:pic>
        <p:nvPicPr>
          <p:cNvPr id="144" name="Picture 143">
            <a:extLst>
              <a:ext uri="{FF2B5EF4-FFF2-40B4-BE49-F238E27FC236}">
                <a16:creationId xmlns:a16="http://schemas.microsoft.com/office/drawing/2014/main" id="{98173B5F-2F8C-4032-97C5-012D4E835B43}"/>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34766" y="5060413"/>
            <a:ext cx="149325" cy="149325"/>
          </a:xfrm>
          <a:prstGeom prst="rect">
            <a:avLst/>
          </a:prstGeom>
        </p:spPr>
      </p:pic>
      <p:sp>
        <p:nvSpPr>
          <p:cNvPr id="145" name="Rectangular Callout 172">
            <a:extLst>
              <a:ext uri="{FF2B5EF4-FFF2-40B4-BE49-F238E27FC236}">
                <a16:creationId xmlns:a16="http://schemas.microsoft.com/office/drawing/2014/main" id="{9321C8B5-CFF6-48CB-AEA9-AC88B536E485}"/>
              </a:ext>
            </a:extLst>
          </p:cNvPr>
          <p:cNvSpPr/>
          <p:nvPr/>
        </p:nvSpPr>
        <p:spPr>
          <a:xfrm>
            <a:off x="8982456" y="3570148"/>
            <a:ext cx="1270793" cy="542717"/>
          </a:xfrm>
          <a:prstGeom prst="wedgeRectCallout">
            <a:avLst>
              <a:gd name="adj1" fmla="val -21766"/>
              <a:gd name="adj2" fmla="val -100337"/>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Domain controller,</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Azure Backup Server (SCDPM)</a:t>
            </a:r>
          </a:p>
        </p:txBody>
      </p:sp>
      <p:sp>
        <p:nvSpPr>
          <p:cNvPr id="147" name="Rectangular Callout 172">
            <a:extLst>
              <a:ext uri="{FF2B5EF4-FFF2-40B4-BE49-F238E27FC236}">
                <a16:creationId xmlns:a16="http://schemas.microsoft.com/office/drawing/2014/main" id="{E0AC5386-D90F-4AA7-96DD-E5B0E79E498E}"/>
              </a:ext>
            </a:extLst>
          </p:cNvPr>
          <p:cNvSpPr/>
          <p:nvPr/>
        </p:nvSpPr>
        <p:spPr>
          <a:xfrm>
            <a:off x="2027000" y="1507005"/>
            <a:ext cx="1226920" cy="721656"/>
          </a:xfrm>
          <a:prstGeom prst="wedgeRectCallout">
            <a:avLst>
              <a:gd name="adj1" fmla="val 107162"/>
              <a:gd name="adj2" fmla="val 80070"/>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ER Gateway</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Standard (1Gbps)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or High (2Gbps)</a:t>
            </a:r>
          </a:p>
        </p:txBody>
      </p:sp>
      <p:sp>
        <p:nvSpPr>
          <p:cNvPr id="151" name="Rectangular Callout 172">
            <a:extLst>
              <a:ext uri="{FF2B5EF4-FFF2-40B4-BE49-F238E27FC236}">
                <a16:creationId xmlns:a16="http://schemas.microsoft.com/office/drawing/2014/main" id="{485EC792-097A-4913-B3F5-2F03814E0227}"/>
              </a:ext>
            </a:extLst>
          </p:cNvPr>
          <p:cNvSpPr/>
          <p:nvPr/>
        </p:nvSpPr>
        <p:spPr>
          <a:xfrm>
            <a:off x="6575500" y="5013241"/>
            <a:ext cx="1083731" cy="643650"/>
          </a:xfrm>
          <a:prstGeom prst="wedgeRectCallout">
            <a:avLst>
              <a:gd name="adj1" fmla="val 39131"/>
              <a:gd name="adj2" fmla="val 73706"/>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SQL Server </a:t>
            </a:r>
            <a:r>
              <a:rPr lang="en-US" sz="1122" kern="0" dirty="0" err="1">
                <a:solidFill>
                  <a:sysClr val="windowText" lastClr="000000"/>
                </a:solidFill>
                <a:latin typeface="Calibri Light" panose="020F0302020204030204"/>
              </a:rPr>
              <a:t>AlwaysOn</a:t>
            </a:r>
            <a:r>
              <a:rPr lang="en-US" sz="1122" kern="0" dirty="0">
                <a:solidFill>
                  <a:sysClr val="windowText" lastClr="000000"/>
                </a:solidFill>
                <a:latin typeface="Calibri Light" panose="020F0302020204030204"/>
              </a:rPr>
              <a:t> </a:t>
            </a:r>
            <a:br>
              <a:rPr lang="en-US" sz="1122" kern="0" dirty="0">
                <a:solidFill>
                  <a:sysClr val="windowText" lastClr="000000"/>
                </a:solidFill>
                <a:latin typeface="Calibri Light" panose="020F0302020204030204"/>
              </a:rPr>
            </a:br>
            <a:r>
              <a:rPr lang="en-US" sz="1122" kern="0" dirty="0" err="1">
                <a:solidFill>
                  <a:sysClr val="windowText" lastClr="000000"/>
                </a:solidFill>
                <a:latin typeface="Calibri Light" panose="020F0302020204030204"/>
              </a:rPr>
              <a:t>async</a:t>
            </a:r>
            <a:r>
              <a:rPr lang="en-US" sz="1122" kern="0" dirty="0">
                <a:solidFill>
                  <a:sysClr val="windowText" lastClr="000000"/>
                </a:solidFill>
                <a:latin typeface="Calibri Light" panose="020F0302020204030204"/>
              </a:rPr>
              <a:t> replica</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use smaller VM</a:t>
            </a:r>
          </a:p>
        </p:txBody>
      </p:sp>
      <p:sp>
        <p:nvSpPr>
          <p:cNvPr id="152" name="Rectangle 151">
            <a:extLst>
              <a:ext uri="{FF2B5EF4-FFF2-40B4-BE49-F238E27FC236}">
                <a16:creationId xmlns:a16="http://schemas.microsoft.com/office/drawing/2014/main" id="{50EA30E8-4442-4640-82B7-EF53C0347F47}"/>
              </a:ext>
            </a:extLst>
          </p:cNvPr>
          <p:cNvSpPr/>
          <p:nvPr/>
        </p:nvSpPr>
        <p:spPr>
          <a:xfrm>
            <a:off x="10271216" y="928026"/>
            <a:ext cx="1026530" cy="5721274"/>
          </a:xfrm>
          <a:prstGeom prst="rect">
            <a:avLst/>
          </a:prstGeom>
          <a:solidFill>
            <a:schemeClr val="bg1">
              <a:lumMod val="85000"/>
            </a:schemeClr>
          </a:solidFill>
          <a:ln w="10795" cap="flat" cmpd="sng" algn="ctr">
            <a:solidFill>
              <a:srgbClr val="002060">
                <a:shade val="50000"/>
              </a:srgbClr>
            </a:solidFill>
            <a:prstDash val="solid"/>
          </a:ln>
          <a:effectLst/>
        </p:spPr>
        <p:txBody>
          <a:bodyPr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53" name="Picture 152">
            <a:extLst>
              <a:ext uri="{FF2B5EF4-FFF2-40B4-BE49-F238E27FC236}">
                <a16:creationId xmlns:a16="http://schemas.microsoft.com/office/drawing/2014/main" id="{5D2902D9-6E5C-42C0-9977-5CC6B6B7082D}"/>
              </a:ext>
            </a:extLst>
          </p:cNvPr>
          <p:cNvPicPr>
            <a:picLocks noChangeAspect="1"/>
          </p:cNvPicPr>
          <p:nvPr/>
        </p:nvPicPr>
        <p:blipFill>
          <a:blip r:embed="rId10" cstate="email">
            <a:biLevel thresh="75000"/>
            <a:extLst>
              <a:ext uri="{28A0092B-C50C-407E-A947-70E740481C1C}">
                <a14:useLocalDpi xmlns:a14="http://schemas.microsoft.com/office/drawing/2010/main"/>
              </a:ext>
            </a:extLst>
          </a:blip>
          <a:stretch>
            <a:fillRect/>
          </a:stretch>
        </p:blipFill>
        <p:spPr>
          <a:xfrm>
            <a:off x="10646480" y="2410677"/>
            <a:ext cx="271305" cy="271305"/>
          </a:xfrm>
          <a:prstGeom prst="rect">
            <a:avLst/>
          </a:prstGeom>
        </p:spPr>
      </p:pic>
      <p:sp>
        <p:nvSpPr>
          <p:cNvPr id="154" name="TextBox 153">
            <a:extLst>
              <a:ext uri="{FF2B5EF4-FFF2-40B4-BE49-F238E27FC236}">
                <a16:creationId xmlns:a16="http://schemas.microsoft.com/office/drawing/2014/main" id="{4B3A47F7-059A-496F-8459-12B8764CAE50}"/>
              </a:ext>
            </a:extLst>
          </p:cNvPr>
          <p:cNvSpPr txBox="1"/>
          <p:nvPr/>
        </p:nvSpPr>
        <p:spPr>
          <a:xfrm>
            <a:off x="10498725" y="2683718"/>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Backup</a:t>
            </a:r>
          </a:p>
        </p:txBody>
      </p:sp>
      <p:pic>
        <p:nvPicPr>
          <p:cNvPr id="155" name="Picture 154">
            <a:extLst>
              <a:ext uri="{FF2B5EF4-FFF2-40B4-BE49-F238E27FC236}">
                <a16:creationId xmlns:a16="http://schemas.microsoft.com/office/drawing/2014/main" id="{A17FC31F-99E0-417F-AF71-D4DE19A4AA9B}"/>
              </a:ext>
            </a:extLst>
          </p:cNvPr>
          <p:cNvPicPr>
            <a:picLocks noChangeAspect="1"/>
          </p:cNvPicPr>
          <p:nvPr/>
        </p:nvPicPr>
        <p:blipFill>
          <a:blip r:embed="rId11" cstate="email">
            <a:biLevel thresh="75000"/>
            <a:extLst>
              <a:ext uri="{28A0092B-C50C-407E-A947-70E740481C1C}">
                <a14:useLocalDpi xmlns:a14="http://schemas.microsoft.com/office/drawing/2010/main"/>
              </a:ext>
            </a:extLst>
          </a:blip>
          <a:stretch>
            <a:fillRect/>
          </a:stretch>
        </p:blipFill>
        <p:spPr>
          <a:xfrm>
            <a:off x="10632033" y="2975734"/>
            <a:ext cx="295118" cy="295118"/>
          </a:xfrm>
          <a:prstGeom prst="rect">
            <a:avLst/>
          </a:prstGeom>
        </p:spPr>
      </p:pic>
      <p:sp>
        <p:nvSpPr>
          <p:cNvPr id="156" name="TextBox 155">
            <a:extLst>
              <a:ext uri="{FF2B5EF4-FFF2-40B4-BE49-F238E27FC236}">
                <a16:creationId xmlns:a16="http://schemas.microsoft.com/office/drawing/2014/main" id="{0E192CEB-4FCA-47D0-8D4E-D8F122D9F513}"/>
              </a:ext>
            </a:extLst>
          </p:cNvPr>
          <p:cNvSpPr txBox="1"/>
          <p:nvPr/>
        </p:nvSpPr>
        <p:spPr>
          <a:xfrm>
            <a:off x="10307997" y="3265476"/>
            <a:ext cx="966351"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Site Recovery</a:t>
            </a:r>
          </a:p>
        </p:txBody>
      </p:sp>
      <p:pic>
        <p:nvPicPr>
          <p:cNvPr id="157" name="Picture 156">
            <a:extLst>
              <a:ext uri="{FF2B5EF4-FFF2-40B4-BE49-F238E27FC236}">
                <a16:creationId xmlns:a16="http://schemas.microsoft.com/office/drawing/2014/main" id="{E9D144EE-85E9-4EB9-A17C-1A39507F3EFC}"/>
              </a:ext>
            </a:extLst>
          </p:cNvPr>
          <p:cNvPicPr>
            <a:picLocks noChangeAspect="1"/>
          </p:cNvPicPr>
          <p:nvPr/>
        </p:nvPicPr>
        <p:blipFill>
          <a:blip r:embed="rId12" cstate="email">
            <a:biLevel thresh="75000"/>
            <a:extLst>
              <a:ext uri="{28A0092B-C50C-407E-A947-70E740481C1C}">
                <a14:useLocalDpi xmlns:a14="http://schemas.microsoft.com/office/drawing/2010/main"/>
              </a:ext>
            </a:extLst>
          </a:blip>
          <a:stretch>
            <a:fillRect/>
          </a:stretch>
        </p:blipFill>
        <p:spPr>
          <a:xfrm>
            <a:off x="10656211" y="1856558"/>
            <a:ext cx="298396" cy="298396"/>
          </a:xfrm>
          <a:prstGeom prst="rect">
            <a:avLst/>
          </a:prstGeom>
        </p:spPr>
      </p:pic>
      <p:sp>
        <p:nvSpPr>
          <p:cNvPr id="158" name="TextBox 157">
            <a:extLst>
              <a:ext uri="{FF2B5EF4-FFF2-40B4-BE49-F238E27FC236}">
                <a16:creationId xmlns:a16="http://schemas.microsoft.com/office/drawing/2014/main" id="{C29942B9-BC58-4B08-88C8-E08B31098F62}"/>
              </a:ext>
            </a:extLst>
          </p:cNvPr>
          <p:cNvSpPr txBox="1"/>
          <p:nvPr/>
        </p:nvSpPr>
        <p:spPr>
          <a:xfrm>
            <a:off x="10496523" y="2132232"/>
            <a:ext cx="611639" cy="23077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Storage</a:t>
            </a:r>
          </a:p>
        </p:txBody>
      </p:sp>
      <p:sp>
        <p:nvSpPr>
          <p:cNvPr id="159" name="TextBox 158">
            <a:extLst>
              <a:ext uri="{FF2B5EF4-FFF2-40B4-BE49-F238E27FC236}">
                <a16:creationId xmlns:a16="http://schemas.microsoft.com/office/drawing/2014/main" id="{5CB7E9EB-58ED-4A98-91C3-7C2770EED054}"/>
              </a:ext>
            </a:extLst>
          </p:cNvPr>
          <p:cNvSpPr txBox="1"/>
          <p:nvPr/>
        </p:nvSpPr>
        <p:spPr>
          <a:xfrm>
            <a:off x="10461554" y="6394839"/>
            <a:ext cx="611732"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Power BI</a:t>
            </a:r>
          </a:p>
        </p:txBody>
      </p:sp>
      <p:sp>
        <p:nvSpPr>
          <p:cNvPr id="160" name="TextBox 159">
            <a:extLst>
              <a:ext uri="{FF2B5EF4-FFF2-40B4-BE49-F238E27FC236}">
                <a16:creationId xmlns:a16="http://schemas.microsoft.com/office/drawing/2014/main" id="{6670AEC3-92B8-4A04-8368-07E8DBA2E619}"/>
              </a:ext>
            </a:extLst>
          </p:cNvPr>
          <p:cNvSpPr txBox="1"/>
          <p:nvPr/>
        </p:nvSpPr>
        <p:spPr>
          <a:xfrm>
            <a:off x="10363605" y="5177961"/>
            <a:ext cx="821498"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Log Analytics</a:t>
            </a:r>
          </a:p>
        </p:txBody>
      </p:sp>
      <p:pic>
        <p:nvPicPr>
          <p:cNvPr id="161" name="Picture 160">
            <a:extLst>
              <a:ext uri="{FF2B5EF4-FFF2-40B4-BE49-F238E27FC236}">
                <a16:creationId xmlns:a16="http://schemas.microsoft.com/office/drawing/2014/main" id="{70C51375-345D-4DB4-AE67-1E1E12A8A389}"/>
              </a:ext>
            </a:extLst>
          </p:cNvPr>
          <p:cNvPicPr>
            <a:picLocks noChangeAspect="1"/>
          </p:cNvPicPr>
          <p:nvPr/>
        </p:nvPicPr>
        <p:blipFill>
          <a:blip r:embed="rId13" cstate="email">
            <a:biLevel thresh="75000"/>
            <a:extLst>
              <a:ext uri="{28A0092B-C50C-407E-A947-70E740481C1C}">
                <a14:useLocalDpi xmlns:a14="http://schemas.microsoft.com/office/drawing/2010/main"/>
              </a:ext>
            </a:extLst>
          </a:blip>
          <a:stretch>
            <a:fillRect/>
          </a:stretch>
        </p:blipFill>
        <p:spPr>
          <a:xfrm>
            <a:off x="10614725" y="4869753"/>
            <a:ext cx="281037" cy="281037"/>
          </a:xfrm>
          <a:prstGeom prst="rect">
            <a:avLst/>
          </a:prstGeom>
        </p:spPr>
      </p:pic>
      <p:pic>
        <p:nvPicPr>
          <p:cNvPr id="162" name="Picture 2" descr="Image result for azure active directory">
            <a:extLst>
              <a:ext uri="{FF2B5EF4-FFF2-40B4-BE49-F238E27FC236}">
                <a16:creationId xmlns:a16="http://schemas.microsoft.com/office/drawing/2014/main" id="{769D5414-DF93-43F3-90F0-0A4086135514}"/>
              </a:ext>
            </a:extLst>
          </p:cNvPr>
          <p:cNvPicPr>
            <a:picLocks noChangeAspect="1" noChangeArrowheads="1"/>
          </p:cNvPicPr>
          <p:nvPr/>
        </p:nvPicPr>
        <p:blipFill>
          <a:blip r:embed="rId14" cstate="email">
            <a:biLevel thresh="75000"/>
            <a:extLst>
              <a:ext uri="{28A0092B-C50C-407E-A947-70E740481C1C}">
                <a14:useLocalDpi xmlns:a14="http://schemas.microsoft.com/office/drawing/2010/main"/>
              </a:ext>
            </a:extLst>
          </a:blip>
          <a:srcRect/>
          <a:stretch>
            <a:fillRect/>
          </a:stretch>
        </p:blipFill>
        <p:spPr bwMode="auto">
          <a:xfrm>
            <a:off x="10634884" y="1192857"/>
            <a:ext cx="291205" cy="291205"/>
          </a:xfrm>
          <a:prstGeom prst="rect">
            <a:avLst/>
          </a:prstGeom>
          <a:noFill/>
          <a:extLst>
            <a:ext uri="{909E8E84-426E-40DD-AFC4-6F175D3DCCD1}">
              <a14:hiddenFill xmlns:a14="http://schemas.microsoft.com/office/drawing/2010/main">
                <a:solidFill>
                  <a:srgbClr val="FFFFFF"/>
                </a:solidFill>
              </a14:hiddenFill>
            </a:ext>
          </a:extLst>
        </p:spPr>
      </p:pic>
      <p:sp>
        <p:nvSpPr>
          <p:cNvPr id="163" name="TextBox 162">
            <a:extLst>
              <a:ext uri="{FF2B5EF4-FFF2-40B4-BE49-F238E27FC236}">
                <a16:creationId xmlns:a16="http://schemas.microsoft.com/office/drawing/2014/main" id="{89FFFDF2-1194-4F3A-B2B4-ADFF876F3B0E}"/>
              </a:ext>
            </a:extLst>
          </p:cNvPr>
          <p:cNvSpPr txBox="1"/>
          <p:nvPr/>
        </p:nvSpPr>
        <p:spPr>
          <a:xfrm>
            <a:off x="10304903" y="1410061"/>
            <a:ext cx="975922" cy="420038"/>
          </a:xfrm>
          <a:prstGeom prst="rect">
            <a:avLst/>
          </a:prstGeom>
          <a:noFill/>
        </p:spPr>
        <p:txBody>
          <a:bodyPr wrap="square" lIns="182832" tIns="146266" rIns="182832" bIns="146266" rtlCol="0">
            <a:spAutoFit/>
          </a:bodyPr>
          <a:lstStyle/>
          <a:p>
            <a:pPr marL="0" marR="0" lvl="0" indent="0" algn="ctr" defTabSz="914126"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AD</a:t>
            </a:r>
          </a:p>
        </p:txBody>
      </p:sp>
      <p:sp>
        <p:nvSpPr>
          <p:cNvPr id="164" name="TextBox 163">
            <a:extLst>
              <a:ext uri="{FF2B5EF4-FFF2-40B4-BE49-F238E27FC236}">
                <a16:creationId xmlns:a16="http://schemas.microsoft.com/office/drawing/2014/main" id="{F8E0ACE3-A3DB-4D27-806B-501EC191AD4B}"/>
              </a:ext>
            </a:extLst>
          </p:cNvPr>
          <p:cNvSpPr txBox="1"/>
          <p:nvPr/>
        </p:nvSpPr>
        <p:spPr>
          <a:xfrm>
            <a:off x="10121358" y="5684322"/>
            <a:ext cx="1294955" cy="4201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Segoe UI Light" panose="020B0502040204020203" pitchFamily="34" charset="0"/>
              </a:rPr>
              <a:t>Key Vault</a:t>
            </a:r>
          </a:p>
        </p:txBody>
      </p:sp>
      <p:pic>
        <p:nvPicPr>
          <p:cNvPr id="165" name="Picture 2" descr="Image result for azure key vault icon">
            <a:extLst>
              <a:ext uri="{FF2B5EF4-FFF2-40B4-BE49-F238E27FC236}">
                <a16:creationId xmlns:a16="http://schemas.microsoft.com/office/drawing/2014/main" id="{E39012C1-8453-4295-813C-AA30E3058632}"/>
              </a:ext>
            </a:extLst>
          </p:cNvPr>
          <p:cNvPicPr>
            <a:picLocks noChangeAspect="1" noChangeArrowheads="1"/>
          </p:cNvPicPr>
          <p:nvPr/>
        </p:nvPicPr>
        <p:blipFill>
          <a:blip r:embed="rId15" cstate="print">
            <a:biLevel thresh="75000"/>
            <a:extLst>
              <a:ext uri="{28A0092B-C50C-407E-A947-70E740481C1C}">
                <a14:useLocalDpi xmlns:a14="http://schemas.microsoft.com/office/drawing/2010/main" val="0"/>
              </a:ext>
            </a:extLst>
          </a:blip>
          <a:srcRect/>
          <a:stretch>
            <a:fillRect/>
          </a:stretch>
        </p:blipFill>
        <p:spPr bwMode="auto">
          <a:xfrm>
            <a:off x="10461724" y="5473028"/>
            <a:ext cx="587471" cy="308422"/>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Image result for azure netapp files icon">
            <a:extLst>
              <a:ext uri="{FF2B5EF4-FFF2-40B4-BE49-F238E27FC236}">
                <a16:creationId xmlns:a16="http://schemas.microsoft.com/office/drawing/2014/main" id="{FC6ED740-5D99-4749-9CF1-439E5ABF4D8E}"/>
              </a:ext>
            </a:extLst>
          </p:cNvPr>
          <p:cNvPicPr>
            <a:picLocks noChangeAspect="1" noChangeArrowheads="1"/>
          </p:cNvPicPr>
          <p:nvPr/>
        </p:nvPicPr>
        <p:blipFill>
          <a:blip r:embed="rId16" cstate="print">
            <a:biLevel thresh="75000"/>
            <a:extLst>
              <a:ext uri="{28A0092B-C50C-407E-A947-70E740481C1C}">
                <a14:useLocalDpi xmlns:a14="http://schemas.microsoft.com/office/drawing/2010/main" val="0"/>
              </a:ext>
            </a:extLst>
          </a:blip>
          <a:srcRect/>
          <a:stretch>
            <a:fillRect/>
          </a:stretch>
        </p:blipFill>
        <p:spPr bwMode="auto">
          <a:xfrm>
            <a:off x="10616347" y="3524974"/>
            <a:ext cx="320889" cy="320889"/>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7202CC67-788F-415A-86CD-6DAF3D0FA5E4}"/>
              </a:ext>
            </a:extLst>
          </p:cNvPr>
          <p:cNvSpPr txBox="1"/>
          <p:nvPr/>
        </p:nvSpPr>
        <p:spPr>
          <a:xfrm>
            <a:off x="10287537" y="3825669"/>
            <a:ext cx="975921" cy="3693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Azure </a:t>
            </a:r>
            <a:b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NetApp Files</a:t>
            </a:r>
          </a:p>
        </p:txBody>
      </p:sp>
      <p:pic>
        <p:nvPicPr>
          <p:cNvPr id="168" name="Picture 4" descr="Image result for azure files">
            <a:extLst>
              <a:ext uri="{FF2B5EF4-FFF2-40B4-BE49-F238E27FC236}">
                <a16:creationId xmlns:a16="http://schemas.microsoft.com/office/drawing/2014/main" id="{7B94546D-F500-4755-B426-5E9B9358E293}"/>
              </a:ext>
            </a:extLst>
          </p:cNvPr>
          <p:cNvPicPr>
            <a:picLocks noChangeAspect="1" noChangeArrowheads="1"/>
          </p:cNvPicPr>
          <p:nvPr/>
        </p:nvPicPr>
        <p:blipFill>
          <a:blip r:embed="rId17" cstate="print">
            <a:biLevel thresh="75000"/>
            <a:extLst>
              <a:ext uri="{28A0092B-C50C-407E-A947-70E740481C1C}">
                <a14:useLocalDpi xmlns:a14="http://schemas.microsoft.com/office/drawing/2010/main" val="0"/>
              </a:ext>
            </a:extLst>
          </a:blip>
          <a:srcRect/>
          <a:stretch>
            <a:fillRect/>
          </a:stretch>
        </p:blipFill>
        <p:spPr bwMode="auto">
          <a:xfrm>
            <a:off x="10617240" y="4271284"/>
            <a:ext cx="327069" cy="327069"/>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a:extLst>
              <a:ext uri="{FF2B5EF4-FFF2-40B4-BE49-F238E27FC236}">
                <a16:creationId xmlns:a16="http://schemas.microsoft.com/office/drawing/2014/main" id="{B6DC5019-8DAE-4A53-95BC-33386B23DE77}"/>
              </a:ext>
            </a:extLst>
          </p:cNvPr>
          <p:cNvSpPr txBox="1"/>
          <p:nvPr/>
        </p:nvSpPr>
        <p:spPr>
          <a:xfrm>
            <a:off x="10275526" y="4562242"/>
            <a:ext cx="975921" cy="230832"/>
          </a:xfrm>
          <a:prstGeom prst="rect">
            <a:avLst/>
          </a:prstGeom>
          <a:noFill/>
        </p:spPr>
        <p:txBody>
          <a:bodyPr wrap="square"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Azure Files</a:t>
            </a:r>
          </a:p>
        </p:txBody>
      </p:sp>
      <p:pic>
        <p:nvPicPr>
          <p:cNvPr id="170" name="Picture 6" descr="Image result for Power BI icon">
            <a:extLst>
              <a:ext uri="{FF2B5EF4-FFF2-40B4-BE49-F238E27FC236}">
                <a16:creationId xmlns:a16="http://schemas.microsoft.com/office/drawing/2014/main" id="{0E59B8E7-CCE7-4B11-B744-8F01C933CFC7}"/>
              </a:ext>
            </a:extLst>
          </p:cNvPr>
          <p:cNvPicPr>
            <a:picLocks noChangeAspect="1" noChangeArrowheads="1"/>
          </p:cNvPicPr>
          <p:nvPr/>
        </p:nvPicPr>
        <p:blipFill>
          <a:blip r:embed="rId18" cstate="print">
            <a:biLevel thresh="75000"/>
            <a:extLst>
              <a:ext uri="{28A0092B-C50C-407E-A947-70E740481C1C}">
                <a14:useLocalDpi xmlns:a14="http://schemas.microsoft.com/office/drawing/2010/main" val="0"/>
              </a:ext>
            </a:extLst>
          </a:blip>
          <a:srcRect/>
          <a:stretch>
            <a:fillRect/>
          </a:stretch>
        </p:blipFill>
        <p:spPr bwMode="auto">
          <a:xfrm>
            <a:off x="10620724" y="6110738"/>
            <a:ext cx="316087" cy="316087"/>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ular Callout 172">
            <a:extLst>
              <a:ext uri="{FF2B5EF4-FFF2-40B4-BE49-F238E27FC236}">
                <a16:creationId xmlns:a16="http://schemas.microsoft.com/office/drawing/2014/main" id="{9B8F7609-F3F1-4DB7-BCD0-0539796D43C1}"/>
              </a:ext>
            </a:extLst>
          </p:cNvPr>
          <p:cNvSpPr/>
          <p:nvPr/>
        </p:nvSpPr>
        <p:spPr>
          <a:xfrm>
            <a:off x="10496523" y="380327"/>
            <a:ext cx="1297560" cy="548228"/>
          </a:xfrm>
          <a:prstGeom prst="wedgeRectCallout">
            <a:avLst>
              <a:gd name="adj1" fmla="val -39537"/>
              <a:gd name="adj2" fmla="val 80958"/>
            </a:avLst>
          </a:prstGeom>
          <a:solidFill>
            <a:schemeClr val="accent5">
              <a:lumMod val="10000"/>
              <a:lumOff val="90000"/>
            </a:schemeClr>
          </a:solidFill>
          <a:ln w="6350" cap="flat" cmpd="sng" algn="ctr">
            <a:solidFill>
              <a:srgbClr val="5B9BD5"/>
            </a:solidFill>
            <a:prstDash val="solid"/>
            <a:miter lim="800000"/>
          </a:ln>
          <a:effectLst/>
        </p:spPr>
        <p:txBody>
          <a:bodyPr rtlCol="0" anchor="ctr"/>
          <a:lstStyle/>
          <a:p>
            <a:pPr algn="ctr" defTabSz="932597">
              <a:defRPr/>
            </a:pPr>
            <a:r>
              <a:rPr lang="en-US" sz="1122" kern="0" dirty="0">
                <a:solidFill>
                  <a:sysClr val="windowText" lastClr="000000"/>
                </a:solidFill>
                <a:latin typeface="Calibri Light" panose="020F0302020204030204"/>
              </a:rPr>
              <a:t>OMS Log Analytics,</a:t>
            </a:r>
            <a:br>
              <a:rPr lang="en-US" sz="1122" kern="0" dirty="0">
                <a:solidFill>
                  <a:sysClr val="windowText" lastClr="000000"/>
                </a:solidFill>
                <a:latin typeface="Calibri Light" panose="020F0302020204030204"/>
              </a:rPr>
            </a:br>
            <a:r>
              <a:rPr lang="en-US" sz="1122" kern="0" dirty="0">
                <a:solidFill>
                  <a:sysClr val="windowText" lastClr="000000"/>
                </a:solidFill>
                <a:latin typeface="Calibri Light" panose="020F0302020204030204"/>
              </a:rPr>
              <a:t>Backup </a:t>
            </a:r>
          </a:p>
        </p:txBody>
      </p:sp>
      <p:sp>
        <p:nvSpPr>
          <p:cNvPr id="150" name="Oval 149">
            <a:extLst>
              <a:ext uri="{FF2B5EF4-FFF2-40B4-BE49-F238E27FC236}">
                <a16:creationId xmlns:a16="http://schemas.microsoft.com/office/drawing/2014/main" id="{22F227C4-EFCF-4A48-99F8-12EA8DD58F1F}"/>
              </a:ext>
            </a:extLst>
          </p:cNvPr>
          <p:cNvSpPr/>
          <p:nvPr/>
        </p:nvSpPr>
        <p:spPr>
          <a:xfrm>
            <a:off x="11598024" y="100886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5</a:t>
            </a:r>
          </a:p>
        </p:txBody>
      </p:sp>
      <p:sp>
        <p:nvSpPr>
          <p:cNvPr id="173" name="Thought Bubble: Cloud 172">
            <a:extLst>
              <a:ext uri="{FF2B5EF4-FFF2-40B4-BE49-F238E27FC236}">
                <a16:creationId xmlns:a16="http://schemas.microsoft.com/office/drawing/2014/main" id="{54737E2F-ACB4-4CC3-B77B-8990582D761B}"/>
              </a:ext>
            </a:extLst>
          </p:cNvPr>
          <p:cNvSpPr/>
          <p:nvPr/>
        </p:nvSpPr>
        <p:spPr>
          <a:xfrm>
            <a:off x="2064731" y="2683782"/>
            <a:ext cx="601525" cy="2645353"/>
          </a:xfrm>
          <a:prstGeom prst="cloudCallout">
            <a:avLst>
              <a:gd name="adj1" fmla="val -13147"/>
              <a:gd name="adj2" fmla="val 214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5" name="TextBox 174">
            <a:extLst>
              <a:ext uri="{FF2B5EF4-FFF2-40B4-BE49-F238E27FC236}">
                <a16:creationId xmlns:a16="http://schemas.microsoft.com/office/drawing/2014/main" id="{26D7AC26-09A0-4120-9FDC-C7429123D5C4}"/>
              </a:ext>
            </a:extLst>
          </p:cNvPr>
          <p:cNvSpPr txBox="1"/>
          <p:nvPr/>
        </p:nvSpPr>
        <p:spPr>
          <a:xfrm>
            <a:off x="2075492" y="3742677"/>
            <a:ext cx="549522" cy="553998"/>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MPLS+</a:t>
            </a:r>
            <a:b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b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Express</a:t>
            </a:r>
            <a:b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br>
            <a:r>
              <a:rPr kumimoji="0" lang="en-US" sz="12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Route</a:t>
            </a:r>
          </a:p>
        </p:txBody>
      </p:sp>
      <p:pic>
        <p:nvPicPr>
          <p:cNvPr id="183" name="Picture 182">
            <a:extLst>
              <a:ext uri="{FF2B5EF4-FFF2-40B4-BE49-F238E27FC236}">
                <a16:creationId xmlns:a16="http://schemas.microsoft.com/office/drawing/2014/main" id="{D3A8CED4-651B-402D-832D-D4C0FF9127B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74641" y="2385136"/>
            <a:ext cx="332173" cy="332173"/>
          </a:xfrm>
          <a:prstGeom prst="rect">
            <a:avLst/>
          </a:prstGeom>
        </p:spPr>
      </p:pic>
      <p:pic>
        <p:nvPicPr>
          <p:cNvPr id="185" name="Picture 184">
            <a:extLst>
              <a:ext uri="{FF2B5EF4-FFF2-40B4-BE49-F238E27FC236}">
                <a16:creationId xmlns:a16="http://schemas.microsoft.com/office/drawing/2014/main" id="{8650CC75-AFF6-4EE5-A215-FCCADA234D8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974641" y="5361352"/>
            <a:ext cx="332173" cy="332173"/>
          </a:xfrm>
          <a:prstGeom prst="rect">
            <a:avLst/>
          </a:prstGeom>
        </p:spPr>
      </p:pic>
      <p:cxnSp>
        <p:nvCxnSpPr>
          <p:cNvPr id="186" name="Connector: Elbow 185">
            <a:extLst>
              <a:ext uri="{FF2B5EF4-FFF2-40B4-BE49-F238E27FC236}">
                <a16:creationId xmlns:a16="http://schemas.microsoft.com/office/drawing/2014/main" id="{16657C6D-286C-4960-B1EE-3665D964F210}"/>
              </a:ext>
            </a:extLst>
          </p:cNvPr>
          <p:cNvCxnSpPr>
            <a:cxnSpLocks/>
            <a:stCxn id="173" idx="2"/>
            <a:endCxn id="183" idx="1"/>
          </p:cNvCxnSpPr>
          <p:nvPr/>
        </p:nvCxnSpPr>
        <p:spPr>
          <a:xfrm flipV="1">
            <a:off x="2665755" y="2551223"/>
            <a:ext cx="308886" cy="1455236"/>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88" name="Connector: Elbow 187">
            <a:extLst>
              <a:ext uri="{FF2B5EF4-FFF2-40B4-BE49-F238E27FC236}">
                <a16:creationId xmlns:a16="http://schemas.microsoft.com/office/drawing/2014/main" id="{26EB27F7-C601-4812-B74A-EFE776749BAB}"/>
              </a:ext>
            </a:extLst>
          </p:cNvPr>
          <p:cNvCxnSpPr>
            <a:cxnSpLocks/>
            <a:stCxn id="183" idx="3"/>
            <a:endCxn id="38" idx="1"/>
          </p:cNvCxnSpPr>
          <p:nvPr/>
        </p:nvCxnSpPr>
        <p:spPr>
          <a:xfrm>
            <a:off x="3306814" y="2551223"/>
            <a:ext cx="718897" cy="2164"/>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91" name="Connector: Elbow 190">
            <a:extLst>
              <a:ext uri="{FF2B5EF4-FFF2-40B4-BE49-F238E27FC236}">
                <a16:creationId xmlns:a16="http://schemas.microsoft.com/office/drawing/2014/main" id="{9EE9367C-4D16-4CE5-9B9C-2CBFF32BB6F5}"/>
              </a:ext>
            </a:extLst>
          </p:cNvPr>
          <p:cNvCxnSpPr>
            <a:cxnSpLocks/>
            <a:stCxn id="173" idx="2"/>
            <a:endCxn id="185" idx="1"/>
          </p:cNvCxnSpPr>
          <p:nvPr/>
        </p:nvCxnSpPr>
        <p:spPr>
          <a:xfrm>
            <a:off x="2665755" y="4006459"/>
            <a:ext cx="308886" cy="1520980"/>
          </a:xfrm>
          <a:prstGeom prst="bentConnector3">
            <a:avLst>
              <a:gd name="adj1" fmla="val 50000"/>
            </a:avLst>
          </a:prstGeom>
          <a:noFill/>
          <a:ln w="19050" cap="flat" cmpd="sng" algn="ctr">
            <a:solidFill>
              <a:srgbClr val="FFFF00"/>
            </a:solidFill>
            <a:prstDash val="solid"/>
            <a:miter lim="800000"/>
            <a:tailEnd type="none"/>
          </a:ln>
          <a:effectLst/>
        </p:spPr>
      </p:cxnSp>
      <p:cxnSp>
        <p:nvCxnSpPr>
          <p:cNvPr id="194" name="Connector: Elbow 193">
            <a:extLst>
              <a:ext uri="{FF2B5EF4-FFF2-40B4-BE49-F238E27FC236}">
                <a16:creationId xmlns:a16="http://schemas.microsoft.com/office/drawing/2014/main" id="{6FCDAEA7-F620-42F5-A3A6-7780907CB9B8}"/>
              </a:ext>
            </a:extLst>
          </p:cNvPr>
          <p:cNvCxnSpPr>
            <a:cxnSpLocks/>
            <a:stCxn id="185" idx="3"/>
            <a:endCxn id="86" idx="1"/>
          </p:cNvCxnSpPr>
          <p:nvPr/>
        </p:nvCxnSpPr>
        <p:spPr>
          <a:xfrm flipV="1">
            <a:off x="3306814" y="5523645"/>
            <a:ext cx="725218" cy="3794"/>
          </a:xfrm>
          <a:prstGeom prst="bentConnector3">
            <a:avLst>
              <a:gd name="adj1" fmla="val 50000"/>
            </a:avLst>
          </a:prstGeom>
          <a:noFill/>
          <a:ln w="19050" cap="flat" cmpd="sng" algn="ctr">
            <a:solidFill>
              <a:srgbClr val="FFFF00"/>
            </a:solidFill>
            <a:prstDash val="solid"/>
            <a:miter lim="800000"/>
            <a:tailEnd type="none"/>
          </a:ln>
          <a:effectLst/>
        </p:spPr>
      </p:cxnSp>
      <p:sp>
        <p:nvSpPr>
          <p:cNvPr id="200" name="Oval 199">
            <a:extLst>
              <a:ext uri="{FF2B5EF4-FFF2-40B4-BE49-F238E27FC236}">
                <a16:creationId xmlns:a16="http://schemas.microsoft.com/office/drawing/2014/main" id="{4A1DFE7D-78CE-4523-8EA3-93F089D0DDEA}"/>
              </a:ext>
            </a:extLst>
          </p:cNvPr>
          <p:cNvSpPr/>
          <p:nvPr/>
        </p:nvSpPr>
        <p:spPr>
          <a:xfrm>
            <a:off x="8667830" y="3710146"/>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4</a:t>
            </a:r>
          </a:p>
        </p:txBody>
      </p:sp>
      <p:sp>
        <p:nvSpPr>
          <p:cNvPr id="201" name="Rectangle 200">
            <a:extLst>
              <a:ext uri="{FF2B5EF4-FFF2-40B4-BE49-F238E27FC236}">
                <a16:creationId xmlns:a16="http://schemas.microsoft.com/office/drawing/2014/main" id="{51199D19-D44F-49A4-8843-A74702EC8D6E}"/>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202" name="Picture 201" descr="A picture containing vector graphics&#10;&#10;Description automatically generated">
            <a:extLst>
              <a:ext uri="{FF2B5EF4-FFF2-40B4-BE49-F238E27FC236}">
                <a16:creationId xmlns:a16="http://schemas.microsoft.com/office/drawing/2014/main" id="{3D6497F3-C8AA-48B0-8F63-124D3B36F90E}"/>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203" name="Picture 202" descr="A picture containing vector graphics&#10;&#10;Description automatically generated">
            <a:extLst>
              <a:ext uri="{FF2B5EF4-FFF2-40B4-BE49-F238E27FC236}">
                <a16:creationId xmlns:a16="http://schemas.microsoft.com/office/drawing/2014/main" id="{92E51FD3-B989-4673-9A51-EBEBC358561A}"/>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204" name="Picture 203" descr="A picture containing vector graphics&#10;&#10;Description automatically generated">
            <a:extLst>
              <a:ext uri="{FF2B5EF4-FFF2-40B4-BE49-F238E27FC236}">
                <a16:creationId xmlns:a16="http://schemas.microsoft.com/office/drawing/2014/main" id="{37ECB263-FC87-43B7-8D10-0C5955A4A77D}"/>
              </a:ext>
            </a:extLst>
          </p:cNvPr>
          <p:cNvPicPr>
            <a:picLocks noChangeAspect="1"/>
          </p:cNvPicPr>
          <p:nvPr/>
        </p:nvPicPr>
        <p:blipFill>
          <a:blip r:embed="rId20"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205" name="Picture 204">
            <a:extLst>
              <a:ext uri="{FF2B5EF4-FFF2-40B4-BE49-F238E27FC236}">
                <a16:creationId xmlns:a16="http://schemas.microsoft.com/office/drawing/2014/main" id="{A8B4B2F1-24CB-42CA-8467-797BFFDA3606}"/>
              </a:ext>
            </a:extLst>
          </p:cNvPr>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206" name="Picture 205">
            <a:extLst>
              <a:ext uri="{FF2B5EF4-FFF2-40B4-BE49-F238E27FC236}">
                <a16:creationId xmlns:a16="http://schemas.microsoft.com/office/drawing/2014/main" id="{968E4CE9-567E-4E69-A0F0-F0CE960F101E}"/>
              </a:ext>
            </a:extLst>
          </p:cNvPr>
          <p:cNvPicPr>
            <a:picLocks noChangeAspect="1"/>
          </p:cNvPicPr>
          <p:nvPr/>
        </p:nvPicPr>
        <p:blipFill>
          <a:blip r:embed="rId21"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207" name="Picture 206">
            <a:extLst>
              <a:ext uri="{FF2B5EF4-FFF2-40B4-BE49-F238E27FC236}">
                <a16:creationId xmlns:a16="http://schemas.microsoft.com/office/drawing/2014/main" id="{9EF45A6E-7660-42F9-BF95-60F91705512A}"/>
              </a:ext>
            </a:extLst>
          </p:cNvPr>
          <p:cNvPicPr>
            <a:picLocks noChangeAspect="1"/>
          </p:cNvPicPr>
          <p:nvPr/>
        </p:nvPicPr>
        <p:blipFill>
          <a:blip r:embed="rId22"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208" name="Picture 207">
            <a:extLst>
              <a:ext uri="{FF2B5EF4-FFF2-40B4-BE49-F238E27FC236}">
                <a16:creationId xmlns:a16="http://schemas.microsoft.com/office/drawing/2014/main" id="{5937EF5F-2ADA-4E46-8CD5-AADCD077A30C}"/>
              </a:ext>
            </a:extLst>
          </p:cNvPr>
          <p:cNvPicPr>
            <a:picLocks noChangeAspect="1"/>
          </p:cNvPicPr>
          <p:nvPr/>
        </p:nvPicPr>
        <p:blipFill>
          <a:blip r:embed="rId22"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209" name="Picture 208">
            <a:extLst>
              <a:ext uri="{FF2B5EF4-FFF2-40B4-BE49-F238E27FC236}">
                <a16:creationId xmlns:a16="http://schemas.microsoft.com/office/drawing/2014/main" id="{EAAF5E10-60C3-4BD2-8E63-DCC34C679C5F}"/>
              </a:ext>
            </a:extLst>
          </p:cNvPr>
          <p:cNvPicPr>
            <a:picLocks noChangeAspect="1"/>
          </p:cNvPicPr>
          <p:nvPr/>
        </p:nvPicPr>
        <p:blipFill>
          <a:blip r:embed="rId2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210" name="Picture 209">
            <a:extLst>
              <a:ext uri="{FF2B5EF4-FFF2-40B4-BE49-F238E27FC236}">
                <a16:creationId xmlns:a16="http://schemas.microsoft.com/office/drawing/2014/main" id="{5FA69212-9274-4AB3-8A9C-1815C3858486}"/>
              </a:ext>
            </a:extLst>
          </p:cNvPr>
          <p:cNvPicPr>
            <a:picLocks noChangeAspect="1"/>
          </p:cNvPicPr>
          <p:nvPr/>
        </p:nvPicPr>
        <p:blipFill>
          <a:blip r:embed="rId2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211" name="TextBox 210">
            <a:extLst>
              <a:ext uri="{FF2B5EF4-FFF2-40B4-BE49-F238E27FC236}">
                <a16:creationId xmlns:a16="http://schemas.microsoft.com/office/drawing/2014/main" id="{40D39680-5D50-4C77-AD06-2086C275A01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212" name="TextBox 211">
            <a:extLst>
              <a:ext uri="{FF2B5EF4-FFF2-40B4-BE49-F238E27FC236}">
                <a16:creationId xmlns:a16="http://schemas.microsoft.com/office/drawing/2014/main" id="{5ED9A470-5502-47C0-BEDC-C0A40D339968}"/>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sp>
        <p:nvSpPr>
          <p:cNvPr id="148" name="Oval 147">
            <a:extLst>
              <a:ext uri="{FF2B5EF4-FFF2-40B4-BE49-F238E27FC236}">
                <a16:creationId xmlns:a16="http://schemas.microsoft.com/office/drawing/2014/main" id="{D09A9A36-1CC7-4277-86CC-9837EE69E2CF}"/>
              </a:ext>
            </a:extLst>
          </p:cNvPr>
          <p:cNvSpPr/>
          <p:nvPr/>
        </p:nvSpPr>
        <p:spPr>
          <a:xfrm>
            <a:off x="1746875" y="1819131"/>
            <a:ext cx="196059" cy="197795"/>
          </a:xfrm>
          <a:prstGeom prst="ellipse">
            <a:avLst/>
          </a:prstGeom>
          <a:solidFill>
            <a:schemeClr val="accent5">
              <a:lumMod val="10000"/>
              <a:lumOff val="90000"/>
            </a:schemeClr>
          </a:solidFill>
          <a:ln w="9525" cap="flat" cmpd="sng" algn="ctr">
            <a:solidFill>
              <a:srgbClr val="5B9BD5">
                <a:shade val="50000"/>
              </a:srgbClr>
            </a:solidFill>
            <a:prstDash val="solid"/>
            <a:miter lim="800000"/>
          </a:ln>
          <a:effectLst/>
        </p:spPr>
        <p:txBody>
          <a:bodyPr rtlCol="0" anchor="ctr"/>
          <a:lstStyle/>
          <a:p>
            <a:pPr algn="ctr" defTabSz="932597">
              <a:defRPr/>
            </a:pPr>
            <a:r>
              <a:rPr lang="en-US" sz="1428" kern="0" dirty="0">
                <a:solidFill>
                  <a:sysClr val="windowText" lastClr="000000"/>
                </a:solidFill>
                <a:latin typeface="Segoe UI Light" panose="020B0502040204020203" pitchFamily="34" charset="0"/>
                <a:cs typeface="Segoe UI Light" panose="020B0502040204020203" pitchFamily="34" charset="0"/>
              </a:rPr>
              <a:t>1</a:t>
            </a:r>
          </a:p>
        </p:txBody>
      </p:sp>
      <p:cxnSp>
        <p:nvCxnSpPr>
          <p:cNvPr id="221" name="Connector: Elbow 220">
            <a:extLst>
              <a:ext uri="{FF2B5EF4-FFF2-40B4-BE49-F238E27FC236}">
                <a16:creationId xmlns:a16="http://schemas.microsoft.com/office/drawing/2014/main" id="{10585C94-73BF-4F5A-809E-E0AC5A136289}"/>
              </a:ext>
            </a:extLst>
          </p:cNvPr>
          <p:cNvCxnSpPr>
            <a:cxnSpLocks/>
            <a:stCxn id="201" idx="3"/>
            <a:endCxn id="175" idx="1"/>
          </p:cNvCxnSpPr>
          <p:nvPr/>
        </p:nvCxnSpPr>
        <p:spPr>
          <a:xfrm>
            <a:off x="1847635" y="4017513"/>
            <a:ext cx="227857" cy="2163"/>
          </a:xfrm>
          <a:prstGeom prst="bentConnector3">
            <a:avLst>
              <a:gd name="adj1" fmla="val 50000"/>
            </a:avLst>
          </a:prstGeom>
          <a:noFill/>
          <a:ln w="19050" cap="flat" cmpd="sng" algn="ctr">
            <a:solidFill>
              <a:srgbClr val="FFFF00"/>
            </a:solidFill>
            <a:prstDash val="solid"/>
            <a:miter lim="800000"/>
            <a:tailEnd type="none"/>
          </a:ln>
          <a:effectLst/>
        </p:spPr>
      </p:cxnSp>
    </p:spTree>
    <p:extLst>
      <p:ext uri="{BB962C8B-B14F-4D97-AF65-F5344CB8AC3E}">
        <p14:creationId xmlns:p14="http://schemas.microsoft.com/office/powerpoint/2010/main" val="8255523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chemeClr val="accent1">
              <a:lumMod val="20000"/>
              <a:lumOff val="80000"/>
            </a:schemeClr>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F8F69F-2C8B-4A77-AC0C-BC418F8FD72B}"/>
              </a:ext>
            </a:extLst>
          </p:cNvPr>
          <p:cNvGraphicFramePr>
            <a:graphicFrameLocks noGrp="1"/>
          </p:cNvGraphicFramePr>
          <p:nvPr>
            <p:ph idx="4294967295"/>
            <p:extLst>
              <p:ext uri="{D42A27DB-BD31-4B8C-83A1-F6EECF244321}">
                <p14:modId xmlns:p14="http://schemas.microsoft.com/office/powerpoint/2010/main" val="2112188476"/>
              </p:ext>
            </p:extLst>
          </p:nvPr>
        </p:nvGraphicFramePr>
        <p:xfrm>
          <a:off x="700490" y="185251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074" name="Picture 2" descr="Hasil gambar untuk azure VM">
            <a:extLst>
              <a:ext uri="{FF2B5EF4-FFF2-40B4-BE49-F238E27FC236}">
                <a16:creationId xmlns:a16="http://schemas.microsoft.com/office/drawing/2014/main" id="{F7D015E0-0A4A-49E3-A70B-3B0520ED1B08}"/>
              </a:ext>
            </a:extLst>
          </p:cNvPr>
          <p:cNvPicPr>
            <a:picLocks noChangeAspect="1" noChangeArrowheads="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8687972" y="4259190"/>
            <a:ext cx="1792458" cy="179245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40A04DC-AC67-4B48-8AE7-CD13C3A36AE6}"/>
              </a:ext>
            </a:extLst>
          </p:cNvPr>
          <p:cNvSpPr/>
          <p:nvPr/>
        </p:nvSpPr>
        <p:spPr>
          <a:xfrm>
            <a:off x="975910" y="2035547"/>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1</a:t>
            </a:r>
          </a:p>
        </p:txBody>
      </p:sp>
      <p:sp>
        <p:nvSpPr>
          <p:cNvPr id="6" name="Oval 5">
            <a:extLst>
              <a:ext uri="{FF2B5EF4-FFF2-40B4-BE49-F238E27FC236}">
                <a16:creationId xmlns:a16="http://schemas.microsoft.com/office/drawing/2014/main" id="{4D045821-E918-49F5-B29F-7E25726227C3}"/>
              </a:ext>
            </a:extLst>
          </p:cNvPr>
          <p:cNvSpPr/>
          <p:nvPr/>
        </p:nvSpPr>
        <p:spPr>
          <a:xfrm>
            <a:off x="4592807" y="203554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2</a:t>
            </a:r>
          </a:p>
        </p:txBody>
      </p:sp>
      <p:sp>
        <p:nvSpPr>
          <p:cNvPr id="7" name="Oval 6">
            <a:extLst>
              <a:ext uri="{FF2B5EF4-FFF2-40B4-BE49-F238E27FC236}">
                <a16:creationId xmlns:a16="http://schemas.microsoft.com/office/drawing/2014/main" id="{4AD0CA42-31CA-4549-92AD-B3CF8EEE1EC6}"/>
              </a:ext>
            </a:extLst>
          </p:cNvPr>
          <p:cNvSpPr/>
          <p:nvPr/>
        </p:nvSpPr>
        <p:spPr>
          <a:xfrm>
            <a:off x="8135870" y="203554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3</a:t>
            </a:r>
          </a:p>
        </p:txBody>
      </p:sp>
      <p:sp>
        <p:nvSpPr>
          <p:cNvPr id="8" name="Oval 7">
            <a:extLst>
              <a:ext uri="{FF2B5EF4-FFF2-40B4-BE49-F238E27FC236}">
                <a16:creationId xmlns:a16="http://schemas.microsoft.com/office/drawing/2014/main" id="{37AE07DF-7E36-4E90-B67B-3EA290391312}"/>
              </a:ext>
            </a:extLst>
          </p:cNvPr>
          <p:cNvSpPr/>
          <p:nvPr/>
        </p:nvSpPr>
        <p:spPr>
          <a:xfrm>
            <a:off x="985304" y="4300722"/>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4</a:t>
            </a:r>
          </a:p>
        </p:txBody>
      </p:sp>
      <p:sp>
        <p:nvSpPr>
          <p:cNvPr id="9" name="Oval 8">
            <a:extLst>
              <a:ext uri="{FF2B5EF4-FFF2-40B4-BE49-F238E27FC236}">
                <a16:creationId xmlns:a16="http://schemas.microsoft.com/office/drawing/2014/main" id="{9B2BD50C-92DF-4F42-BF4F-34436B651F04}"/>
              </a:ext>
            </a:extLst>
          </p:cNvPr>
          <p:cNvSpPr/>
          <p:nvPr/>
        </p:nvSpPr>
        <p:spPr>
          <a:xfrm>
            <a:off x="4602201" y="4300721"/>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5</a:t>
            </a:r>
          </a:p>
        </p:txBody>
      </p:sp>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9F8F69F-2C8B-4A77-AC0C-BC418F8FD72B}"/>
              </a:ext>
            </a:extLst>
          </p:cNvPr>
          <p:cNvGraphicFramePr>
            <a:graphicFrameLocks noGrp="1"/>
          </p:cNvGraphicFramePr>
          <p:nvPr>
            <p:ph idx="4294967295"/>
            <p:extLst>
              <p:ext uri="{D42A27DB-BD31-4B8C-83A1-F6EECF244321}">
                <p14:modId xmlns:p14="http://schemas.microsoft.com/office/powerpoint/2010/main" val="2722771226"/>
              </p:ext>
            </p:extLst>
          </p:nvPr>
        </p:nvGraphicFramePr>
        <p:xfrm>
          <a:off x="790688"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a:t>Azure VM Pricing Tips</a:t>
            </a:r>
          </a:p>
        </p:txBody>
      </p:sp>
      <p:sp>
        <p:nvSpPr>
          <p:cNvPr id="5" name="Oval 4">
            <a:extLst>
              <a:ext uri="{FF2B5EF4-FFF2-40B4-BE49-F238E27FC236}">
                <a16:creationId xmlns:a16="http://schemas.microsoft.com/office/drawing/2014/main" id="{CC65B538-3FFF-4150-8F19-73C573157963}"/>
              </a:ext>
            </a:extLst>
          </p:cNvPr>
          <p:cNvSpPr/>
          <p:nvPr/>
        </p:nvSpPr>
        <p:spPr>
          <a:xfrm>
            <a:off x="885712"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1</a:t>
            </a:r>
          </a:p>
        </p:txBody>
      </p:sp>
      <p:sp>
        <p:nvSpPr>
          <p:cNvPr id="6" name="Oval 5">
            <a:extLst>
              <a:ext uri="{FF2B5EF4-FFF2-40B4-BE49-F238E27FC236}">
                <a16:creationId xmlns:a16="http://schemas.microsoft.com/office/drawing/2014/main" id="{42B88307-A7D6-4DC4-8F40-B4CA97E00807}"/>
              </a:ext>
            </a:extLst>
          </p:cNvPr>
          <p:cNvSpPr/>
          <p:nvPr/>
        </p:nvSpPr>
        <p:spPr>
          <a:xfrm>
            <a:off x="4509025"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2</a:t>
            </a:r>
          </a:p>
        </p:txBody>
      </p:sp>
      <p:sp>
        <p:nvSpPr>
          <p:cNvPr id="7" name="Oval 6">
            <a:extLst>
              <a:ext uri="{FF2B5EF4-FFF2-40B4-BE49-F238E27FC236}">
                <a16:creationId xmlns:a16="http://schemas.microsoft.com/office/drawing/2014/main" id="{762C504D-0793-4527-A4A1-6DD72AB9C343}"/>
              </a:ext>
            </a:extLst>
          </p:cNvPr>
          <p:cNvSpPr/>
          <p:nvPr/>
        </p:nvSpPr>
        <p:spPr>
          <a:xfrm>
            <a:off x="8135870" y="1947056"/>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3</a:t>
            </a:r>
          </a:p>
        </p:txBody>
      </p:sp>
      <p:sp>
        <p:nvSpPr>
          <p:cNvPr id="8" name="Oval 7">
            <a:extLst>
              <a:ext uri="{FF2B5EF4-FFF2-40B4-BE49-F238E27FC236}">
                <a16:creationId xmlns:a16="http://schemas.microsoft.com/office/drawing/2014/main" id="{4ED5A111-4156-442D-92DA-98D8A6B8A5A7}"/>
              </a:ext>
            </a:extLst>
          </p:cNvPr>
          <p:cNvSpPr/>
          <p:nvPr/>
        </p:nvSpPr>
        <p:spPr>
          <a:xfrm>
            <a:off x="985304" y="4300722"/>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4</a:t>
            </a:r>
          </a:p>
        </p:txBody>
      </p:sp>
      <p:sp>
        <p:nvSpPr>
          <p:cNvPr id="9" name="Oval 8">
            <a:extLst>
              <a:ext uri="{FF2B5EF4-FFF2-40B4-BE49-F238E27FC236}">
                <a16:creationId xmlns:a16="http://schemas.microsoft.com/office/drawing/2014/main" id="{339C99CD-DF14-419B-9C6A-0F5C22430B53}"/>
              </a:ext>
            </a:extLst>
          </p:cNvPr>
          <p:cNvSpPr/>
          <p:nvPr/>
        </p:nvSpPr>
        <p:spPr>
          <a:xfrm>
            <a:off x="4602201" y="4300721"/>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5</a:t>
            </a:r>
          </a:p>
        </p:txBody>
      </p:sp>
      <p:sp>
        <p:nvSpPr>
          <p:cNvPr id="10" name="Oval 9">
            <a:extLst>
              <a:ext uri="{FF2B5EF4-FFF2-40B4-BE49-F238E27FC236}">
                <a16:creationId xmlns:a16="http://schemas.microsoft.com/office/drawing/2014/main" id="{E0335C22-552B-4396-8D9A-19596838A76E}"/>
              </a:ext>
            </a:extLst>
          </p:cNvPr>
          <p:cNvSpPr/>
          <p:nvPr/>
        </p:nvSpPr>
        <p:spPr>
          <a:xfrm>
            <a:off x="8135870" y="4300720"/>
            <a:ext cx="329357" cy="329357"/>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Light" panose="020B0502040204020203" pitchFamily="34" charset="0"/>
                <a:ea typeface="+mn-ea"/>
                <a:cs typeface="Segoe UI Light" panose="020B0502040204020203" pitchFamily="34" charset="0"/>
              </a:rPr>
              <a:t>6</a:t>
            </a:r>
          </a:p>
        </p:txBody>
      </p:sp>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1A132A-AC89-4349-B821-F2BD2335E9CB}"/>
              </a:ext>
            </a:extLst>
          </p:cNvPr>
          <p:cNvPicPr>
            <a:picLocks noChangeAspect="1"/>
          </p:cNvPicPr>
          <p:nvPr/>
        </p:nvPicPr>
        <p:blipFill>
          <a:blip r:embed="rId2"/>
          <a:stretch>
            <a:fillRect/>
          </a:stretch>
        </p:blipFill>
        <p:spPr>
          <a:xfrm>
            <a:off x="2646056" y="1850440"/>
            <a:ext cx="6132184" cy="4553309"/>
          </a:xfrm>
          <a:prstGeom prst="rect">
            <a:avLst/>
          </a:prstGeom>
        </p:spPr>
      </p:pic>
      <p:sp>
        <p:nvSpPr>
          <p:cNvPr id="3" name="Title 2">
            <a:extLst>
              <a:ext uri="{FF2B5EF4-FFF2-40B4-BE49-F238E27FC236}">
                <a16:creationId xmlns:a16="http://schemas.microsoft.com/office/drawing/2014/main" id="{5AB62447-D84E-4C8A-A4EF-C703917E161B}"/>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Deployment of SAP NetWeaver and SQL Server on Azure</a:t>
            </a:r>
          </a:p>
        </p:txBody>
      </p:sp>
      <p:sp>
        <p:nvSpPr>
          <p:cNvPr id="4" name="TextBox 3">
            <a:extLst>
              <a:ext uri="{FF2B5EF4-FFF2-40B4-BE49-F238E27FC236}">
                <a16:creationId xmlns:a16="http://schemas.microsoft.com/office/drawing/2014/main" id="{C4D3245B-3A46-4C42-88E0-E2695FF58FB8}"/>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3"/>
              </a:rPr>
              <a:t>here</a:t>
            </a:r>
            <a:r>
              <a:rPr lang="en-US" sz="2800" dirty="0">
                <a:gradFill>
                  <a:gsLst>
                    <a:gs pos="2917">
                      <a:schemeClr val="tx1"/>
                    </a:gs>
                    <a:gs pos="30000">
                      <a:schemeClr val="tx1"/>
                    </a:gs>
                  </a:gsLst>
                  <a:lin ang="5400000" scaled="0"/>
                </a:gradFill>
              </a:rPr>
              <a:t> in </a:t>
            </a:r>
            <a:r>
              <a:rPr lang="en-US" sz="2800" dirty="0" err="1">
                <a:gradFill>
                  <a:gsLst>
                    <a:gs pos="2917">
                      <a:schemeClr val="tx1"/>
                    </a:gs>
                    <a:gs pos="30000">
                      <a:schemeClr val="tx1"/>
                    </a:gs>
                  </a:gsLst>
                  <a:lin ang="5400000" scaled="0"/>
                </a:gradFill>
              </a:rPr>
              <a:t>Github</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6568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solidFill>
                <a:srgbClr val="FFFFFF"/>
              </a:solidFill>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Whiteboard Design Session and Hands-on Lab</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and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runs SAP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(Internal/NDA)</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(Internal)</a:t>
            </a: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Touch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Ask </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SAP Technical Community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784338" marR="0" lvl="2"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Engage</a:t>
            </a: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Contact :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Americas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EMEA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b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or Asia SAP on Azure CoE </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572691" marR="0" lvl="1"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37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NetWeaver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dirty="0">
                <a:hlinkClick r:id="rId3"/>
              </a:rPr>
              <a:t>https://github.com/microsoft/MCW-SAP-NetWeaver-on-Azure/tree/master/Whiteboard%20design%20session</a:t>
            </a:r>
            <a:r>
              <a:rPr lang="en-US" i="1" dirty="0"/>
              <a:t> </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US-based telecommunications company with headquarters in NY.  </a:t>
            </a:r>
          </a:p>
          <a:p>
            <a:r>
              <a:rPr lang="en-US" sz="2200" dirty="0">
                <a:solidFill>
                  <a:schemeClr val="tx1"/>
                </a:solidFill>
                <a:cs typeface="Segoe UI Semilight" panose="020B0402040204020203" pitchFamily="34" charset="0"/>
              </a:rPr>
              <a:t>Contoso Group maintains on-premises deployments of SAP Business Suite on Windows Server 2008 R2 with a SQL Server 2008 R2 in its US-based data center.</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migrate its existing SAP Business Suite to cloud. </a:t>
            </a:r>
          </a:p>
          <a:p>
            <a:r>
              <a:rPr lang="en-US" sz="2200" dirty="0">
                <a:solidFill>
                  <a:schemeClr val="tx1"/>
                </a:solidFill>
                <a:cs typeface="Segoe UI Semilight" panose="020B0402040204020203" pitchFamily="34" charset="0"/>
              </a:rPr>
              <a:t>Contoso IT decided to leverage its knowledge of the Microsoft cloud platform and existing ExpressRoute connectivity and host its SAP landscape in Azure.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2927445" y="1139711"/>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EA2B9BFD-EA47-43F9-BF90-230E211D9643}"/>
              </a:ext>
            </a:extLst>
          </p:cNvPr>
          <p:cNvSpPr/>
          <p:nvPr/>
        </p:nvSpPr>
        <p:spPr bwMode="auto">
          <a:xfrm>
            <a:off x="8705621" y="1139712"/>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97561B6A-F5BB-4700-BB7B-59F7C535CE27}"/>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D82A856-D3D5-4E07-9624-8545B61E9ECC}"/>
              </a:ext>
            </a:extLst>
          </p:cNvPr>
          <p:cNvSpPr/>
          <p:nvPr/>
        </p:nvSpPr>
        <p:spPr bwMode="auto">
          <a:xfrm>
            <a:off x="3084393" y="15763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60FCCB11-8D5B-42E3-B3A1-9E3F85B275D3}"/>
              </a:ext>
            </a:extLst>
          </p:cNvPr>
          <p:cNvSpPr/>
          <p:nvPr/>
        </p:nvSpPr>
        <p:spPr bwMode="auto">
          <a:xfrm>
            <a:off x="3088739" y="4139429"/>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261814" y="18083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HSR Sync</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Linux Pacemaker Cluster</a:t>
            </a:r>
          </a:p>
        </p:txBody>
      </p:sp>
      <p:sp>
        <p:nvSpPr>
          <p:cNvPr id="24" name="Rectangle 23">
            <a:extLst>
              <a:ext uri="{FF2B5EF4-FFF2-40B4-BE49-F238E27FC236}">
                <a16:creationId xmlns:a16="http://schemas.microsoft.com/office/drawing/2014/main" id="{C8FFE969-81B9-41BB-9015-9883B30CDB4E}"/>
              </a:ext>
            </a:extLst>
          </p:cNvPr>
          <p:cNvSpPr/>
          <p:nvPr/>
        </p:nvSpPr>
        <p:spPr bwMode="auto">
          <a:xfrm>
            <a:off x="3091217" y="2875919"/>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E6261089-4E9C-455F-AB3E-BC84867C2D8D}"/>
              </a:ext>
            </a:extLst>
          </p:cNvPr>
          <p:cNvSpPr/>
          <p:nvPr/>
        </p:nvSpPr>
        <p:spPr bwMode="auto">
          <a:xfrm>
            <a:off x="3268638" y="3107931"/>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30" name="Rectangle 29">
            <a:extLst>
              <a:ext uri="{FF2B5EF4-FFF2-40B4-BE49-F238E27FC236}">
                <a16:creationId xmlns:a16="http://schemas.microsoft.com/office/drawing/2014/main" id="{0883FC89-113C-4B37-91DA-3D3FE93457C3}"/>
              </a:ext>
            </a:extLst>
          </p:cNvPr>
          <p:cNvSpPr/>
          <p:nvPr/>
        </p:nvSpPr>
        <p:spPr bwMode="auto">
          <a:xfrm>
            <a:off x="3268638" y="440327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46" name="Rectangle 45">
            <a:extLst>
              <a:ext uri="{FF2B5EF4-FFF2-40B4-BE49-F238E27FC236}">
                <a16:creationId xmlns:a16="http://schemas.microsoft.com/office/drawing/2014/main" id="{52DD9083-E881-4937-85A1-3B4076BE2DA6}"/>
              </a:ext>
            </a:extLst>
          </p:cNvPr>
          <p:cNvSpPr/>
          <p:nvPr/>
        </p:nvSpPr>
        <p:spPr bwMode="auto">
          <a:xfrm>
            <a:off x="3268638" y="5704767"/>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sp>
        <p:nvSpPr>
          <p:cNvPr id="52" name="Arrow: Right 51">
            <a:extLst>
              <a:ext uri="{FF2B5EF4-FFF2-40B4-BE49-F238E27FC236}">
                <a16:creationId xmlns:a16="http://schemas.microsoft.com/office/drawing/2014/main" id="{9FDEE04E-1852-4FA3-AE4F-7B7D740D7830}"/>
              </a:ext>
            </a:extLst>
          </p:cNvPr>
          <p:cNvSpPr/>
          <p:nvPr/>
        </p:nvSpPr>
        <p:spPr bwMode="auto">
          <a:xfrm>
            <a:off x="5922986" y="1751709"/>
            <a:ext cx="2726845"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HSR Replication</a:t>
            </a:r>
          </a:p>
        </p:txBody>
      </p:sp>
      <p:pic>
        <p:nvPicPr>
          <p:cNvPr id="56" name="Picture 55">
            <a:extLst>
              <a:ext uri="{FF2B5EF4-FFF2-40B4-BE49-F238E27FC236}">
                <a16:creationId xmlns:a16="http://schemas.microsoft.com/office/drawing/2014/main" id="{EAADFE58-8A0E-4546-A947-5A82EBF5920C}"/>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39479" y="3210897"/>
            <a:ext cx="442904" cy="442904"/>
          </a:xfrm>
          <a:prstGeom prst="rect">
            <a:avLst/>
          </a:prstGeom>
        </p:spPr>
      </p:pic>
      <p:pic>
        <p:nvPicPr>
          <p:cNvPr id="57" name="Picture 56">
            <a:extLst>
              <a:ext uri="{FF2B5EF4-FFF2-40B4-BE49-F238E27FC236}">
                <a16:creationId xmlns:a16="http://schemas.microsoft.com/office/drawing/2014/main" id="{7F8FA3AB-9E5C-4558-BD18-D0B146CD3C7D}"/>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39479" y="4509705"/>
            <a:ext cx="442904" cy="442904"/>
          </a:xfrm>
          <a:prstGeom prst="rect">
            <a:avLst/>
          </a:prstGeom>
        </p:spPr>
      </p:pic>
      <p:pic>
        <p:nvPicPr>
          <p:cNvPr id="58" name="Picture 57">
            <a:extLst>
              <a:ext uri="{FF2B5EF4-FFF2-40B4-BE49-F238E27FC236}">
                <a16:creationId xmlns:a16="http://schemas.microsoft.com/office/drawing/2014/main" id="{01353BED-E93F-4251-822D-F3DEC3792654}"/>
              </a:ext>
            </a:extLst>
          </p:cNvPr>
          <p:cNvPicPr>
            <a:picLocks noChangeAspect="1"/>
          </p:cNvPicPr>
          <p:nvPr/>
        </p:nvPicPr>
        <p:blipFill>
          <a:blip r:embed="rId2" cstate="email">
            <a:biLevel thresh="25000"/>
            <a:extLst>
              <a:ext uri="{28A0092B-C50C-407E-A947-70E740481C1C}">
                <a14:useLocalDpi xmlns:a14="http://schemas.microsoft.com/office/drawing/2010/main"/>
              </a:ext>
            </a:extLst>
          </a:blip>
          <a:stretch>
            <a:fillRect/>
          </a:stretch>
        </p:blipFill>
        <p:spPr>
          <a:xfrm>
            <a:off x="7005774" y="5792861"/>
            <a:ext cx="442904" cy="442904"/>
          </a:xfrm>
          <a:prstGeom prst="rect">
            <a:avLst/>
          </a:prstGeom>
        </p:spPr>
      </p:pic>
      <p:cxnSp>
        <p:nvCxnSpPr>
          <p:cNvPr id="63" name="Straight Connector 62">
            <a:extLst>
              <a:ext uri="{FF2B5EF4-FFF2-40B4-BE49-F238E27FC236}">
                <a16:creationId xmlns:a16="http://schemas.microsoft.com/office/drawing/2014/main" id="{4882FDB6-AA8B-4D60-B3A7-55F4F56E15CE}"/>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3C79F5-09A1-42F5-B208-5FB61337F647}"/>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4B16144-799D-4DC4-99A0-AAFAB4C6C4AF}"/>
              </a:ext>
            </a:extLst>
          </p:cNvPr>
          <p:cNvSpPr/>
          <p:nvPr/>
        </p:nvSpPr>
        <p:spPr bwMode="auto">
          <a:xfrm>
            <a:off x="8846226" y="15763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7F9929D-5CAB-4053-BAB0-EBCF63E4218C}"/>
              </a:ext>
            </a:extLst>
          </p:cNvPr>
          <p:cNvSpPr/>
          <p:nvPr/>
        </p:nvSpPr>
        <p:spPr bwMode="auto">
          <a:xfrm>
            <a:off x="8850572" y="413943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931F77CC-07C2-4D96-97DE-8148458636E5}"/>
              </a:ext>
            </a:extLst>
          </p:cNvPr>
          <p:cNvSpPr/>
          <p:nvPr/>
        </p:nvSpPr>
        <p:spPr bwMode="auto">
          <a:xfrm>
            <a:off x="9023647" y="18083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3"/>
          <a:srcRect r="5260" b="24083"/>
          <a:stretch/>
        </p:blipFill>
        <p:spPr>
          <a:xfrm>
            <a:off x="9282814" y="1903827"/>
            <a:ext cx="491600" cy="413895"/>
          </a:xfrm>
          <a:prstGeom prst="rect">
            <a:avLst/>
          </a:prstGeom>
          <a:effectLst>
            <a:glow rad="101600">
              <a:srgbClr val="FFFF00">
                <a:alpha val="40000"/>
              </a:srgbClr>
            </a:glow>
          </a:effectLst>
        </p:spPr>
      </p:pic>
      <p:sp>
        <p:nvSpPr>
          <p:cNvPr id="72" name="Rectangle 71">
            <a:extLst>
              <a:ext uri="{FF2B5EF4-FFF2-40B4-BE49-F238E27FC236}">
                <a16:creationId xmlns:a16="http://schemas.microsoft.com/office/drawing/2014/main" id="{DF606096-908E-4B55-ACE7-A89145A50C40}"/>
              </a:ext>
            </a:extLst>
          </p:cNvPr>
          <p:cNvSpPr/>
          <p:nvPr/>
        </p:nvSpPr>
        <p:spPr bwMode="auto">
          <a:xfrm>
            <a:off x="8853050" y="2875920"/>
            <a:ext cx="2552132" cy="1078635"/>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7957E21A-6C22-4B8D-86E5-BAD84286C247}"/>
              </a:ext>
            </a:extLst>
          </p:cNvPr>
          <p:cNvSpPr/>
          <p:nvPr/>
        </p:nvSpPr>
        <p:spPr bwMode="auto">
          <a:xfrm>
            <a:off x="9030471" y="3107932"/>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78" name="Rectangle 77">
            <a:extLst>
              <a:ext uri="{FF2B5EF4-FFF2-40B4-BE49-F238E27FC236}">
                <a16:creationId xmlns:a16="http://schemas.microsoft.com/office/drawing/2014/main" id="{547160EA-3E2D-4C10-8A43-68940FE60F8A}"/>
              </a:ext>
            </a:extLst>
          </p:cNvPr>
          <p:cNvSpPr/>
          <p:nvPr/>
        </p:nvSpPr>
        <p:spPr bwMode="auto">
          <a:xfrm>
            <a:off x="9030471" y="440327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a:t>
            </a:r>
            <a:b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b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on Windows Failover Cluster</a:t>
            </a:r>
          </a:p>
        </p:txBody>
      </p:sp>
      <p:sp>
        <p:nvSpPr>
          <p:cNvPr id="87" name="Rectangle 86">
            <a:extLst>
              <a:ext uri="{FF2B5EF4-FFF2-40B4-BE49-F238E27FC236}">
                <a16:creationId xmlns:a16="http://schemas.microsoft.com/office/drawing/2014/main" id="{5B3BE675-2DC9-4E4A-B2CE-46E2D0F10864}"/>
              </a:ext>
            </a:extLst>
          </p:cNvPr>
          <p:cNvSpPr/>
          <p:nvPr/>
        </p:nvSpPr>
        <p:spPr bwMode="auto">
          <a:xfrm>
            <a:off x="9030471" y="5704768"/>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HANA Database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sp>
        <p:nvSpPr>
          <p:cNvPr id="95" name="TextBox 94">
            <a:extLst>
              <a:ext uri="{FF2B5EF4-FFF2-40B4-BE49-F238E27FC236}">
                <a16:creationId xmlns:a16="http://schemas.microsoft.com/office/drawing/2014/main" id="{C5AF027F-1BB7-4DAE-9710-55C05FC125CF}"/>
              </a:ext>
            </a:extLst>
          </p:cNvPr>
          <p:cNvSpPr txBox="1"/>
          <p:nvPr/>
        </p:nvSpPr>
        <p:spPr>
          <a:xfrm>
            <a:off x="3350242" y="1139711"/>
            <a:ext cx="20958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Primary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6342AE3B-4C20-4E35-9600-5703FF5545DE}"/>
              </a:ext>
            </a:extLst>
          </p:cNvPr>
          <p:cNvSpPr txBox="1"/>
          <p:nvPr/>
        </p:nvSpPr>
        <p:spPr>
          <a:xfrm>
            <a:off x="8982702" y="1181041"/>
            <a:ext cx="236788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353535"/>
                </a:solidFill>
                <a:effectLst/>
                <a:uLnTx/>
                <a:uFillTx/>
                <a:latin typeface="Segoe UI Semilight"/>
                <a:ea typeface="+mn-ea"/>
                <a:cs typeface="+mn-cs"/>
              </a:rPr>
              <a:t>Secondary Azure Region</a:t>
            </a: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3A6687C0-F145-4408-B497-00C6D06C14FE}"/>
              </a:ext>
            </a:extLst>
          </p:cNvPr>
          <p:cNvSpPr txBox="1"/>
          <p:nvPr/>
        </p:nvSpPr>
        <p:spPr>
          <a:xfrm>
            <a:off x="6198222" y="2761135"/>
            <a:ext cx="2095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light"/>
                <a:ea typeface="+mn-ea"/>
                <a:cs typeface="+mn-cs"/>
              </a:rPr>
              <a:t>Blob storage for ASR</a:t>
            </a: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6" name="Arrow: Right 105">
            <a:extLst>
              <a:ext uri="{FF2B5EF4-FFF2-40B4-BE49-F238E27FC236}">
                <a16:creationId xmlns:a16="http://schemas.microsoft.com/office/drawing/2014/main" id="{3FBC1FB5-87B1-4AA3-A9F3-263DF91B8D1A}"/>
              </a:ext>
            </a:extLst>
          </p:cNvPr>
          <p:cNvSpPr/>
          <p:nvPr/>
        </p:nvSpPr>
        <p:spPr bwMode="auto">
          <a:xfrm>
            <a:off x="7662365" y="3043056"/>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07" name="Arrow: Right 106">
            <a:extLst>
              <a:ext uri="{FF2B5EF4-FFF2-40B4-BE49-F238E27FC236}">
                <a16:creationId xmlns:a16="http://schemas.microsoft.com/office/drawing/2014/main" id="{535984EC-4413-43AA-8BE5-0B46A1765B9A}"/>
              </a:ext>
            </a:extLst>
          </p:cNvPr>
          <p:cNvSpPr/>
          <p:nvPr/>
        </p:nvSpPr>
        <p:spPr bwMode="auto">
          <a:xfrm>
            <a:off x="7676148" y="4346651"/>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08" name="Arrow: Right 107">
            <a:extLst>
              <a:ext uri="{FF2B5EF4-FFF2-40B4-BE49-F238E27FC236}">
                <a16:creationId xmlns:a16="http://schemas.microsoft.com/office/drawing/2014/main" id="{A742111D-5DF3-434F-B7EC-C88A9BC62C35}"/>
              </a:ext>
            </a:extLst>
          </p:cNvPr>
          <p:cNvSpPr/>
          <p:nvPr/>
        </p:nvSpPr>
        <p:spPr bwMode="auto">
          <a:xfrm>
            <a:off x="7676148" y="5646250"/>
            <a:ext cx="973683" cy="718127"/>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ASR Failover</a:t>
            </a:r>
          </a:p>
        </p:txBody>
      </p:sp>
      <p:sp>
        <p:nvSpPr>
          <p:cNvPr id="112" name="Rectangle 111">
            <a:extLst>
              <a:ext uri="{FF2B5EF4-FFF2-40B4-BE49-F238E27FC236}">
                <a16:creationId xmlns:a16="http://schemas.microsoft.com/office/drawing/2014/main" id="{27E1EA65-FBDB-4B13-B370-39FC93174C0F}"/>
              </a:ext>
            </a:extLst>
          </p:cNvPr>
          <p:cNvSpPr/>
          <p:nvPr/>
        </p:nvSpPr>
        <p:spPr bwMode="auto">
          <a:xfrm>
            <a:off x="3095564" y="5463800"/>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7BE7D740-C332-48E1-83E2-B662AA0E6D9B}"/>
              </a:ext>
            </a:extLst>
          </p:cNvPr>
          <p:cNvSpPr/>
          <p:nvPr/>
        </p:nvSpPr>
        <p:spPr bwMode="auto">
          <a:xfrm>
            <a:off x="8857397" y="5463801"/>
            <a:ext cx="2547785" cy="1092359"/>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rPr>
              <a:t>AvSet</a:t>
            </a:r>
            <a:endPar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pic>
        <p:nvPicPr>
          <p:cNvPr id="114" name="Picture 113">
            <a:extLst>
              <a:ext uri="{FF2B5EF4-FFF2-40B4-BE49-F238E27FC236}">
                <a16:creationId xmlns:a16="http://schemas.microsoft.com/office/drawing/2014/main" id="{234DF558-B107-43FD-874F-5FCFB4C2CABD}"/>
              </a:ext>
            </a:extLst>
          </p:cNvPr>
          <p:cNvPicPr>
            <a:picLocks noChangeAspect="1"/>
          </p:cNvPicPr>
          <p:nvPr/>
        </p:nvPicPr>
        <p:blipFill rotWithShape="1">
          <a:blip r:embed="rId3">
            <a:lum bright="70000" contrast="-70000"/>
          </a:blip>
          <a:srcRect r="5260" b="24083"/>
          <a:stretch/>
        </p:blipFill>
        <p:spPr>
          <a:xfrm>
            <a:off x="3520981" y="1903826"/>
            <a:ext cx="491600" cy="413895"/>
          </a:xfrm>
          <a:prstGeom prst="rect">
            <a:avLst/>
          </a:prstGeom>
        </p:spPr>
      </p:pic>
      <p:pic>
        <p:nvPicPr>
          <p:cNvPr id="115" name="Picture 114">
            <a:extLst>
              <a:ext uri="{FF2B5EF4-FFF2-40B4-BE49-F238E27FC236}">
                <a16:creationId xmlns:a16="http://schemas.microsoft.com/office/drawing/2014/main" id="{795CA593-70E0-4D62-9815-94C177EC3752}"/>
              </a:ext>
            </a:extLst>
          </p:cNvPr>
          <p:cNvPicPr>
            <a:picLocks noChangeAspect="1"/>
          </p:cNvPicPr>
          <p:nvPr/>
        </p:nvPicPr>
        <p:blipFill rotWithShape="1">
          <a:blip r:embed="rId3">
            <a:lum bright="70000" contrast="-70000"/>
          </a:blip>
          <a:srcRect r="5260" b="24083"/>
          <a:stretch/>
        </p:blipFill>
        <p:spPr>
          <a:xfrm>
            <a:off x="4690139" y="1903825"/>
            <a:ext cx="491600" cy="413895"/>
          </a:xfrm>
          <a:prstGeom prst="rect">
            <a:avLst/>
          </a:prstGeom>
        </p:spPr>
      </p:pic>
      <p:cxnSp>
        <p:nvCxnSpPr>
          <p:cNvPr id="116" name="Straight Arrow Connector 115">
            <a:extLst>
              <a:ext uri="{FF2B5EF4-FFF2-40B4-BE49-F238E27FC236}">
                <a16:creationId xmlns:a16="http://schemas.microsoft.com/office/drawing/2014/main" id="{F9B36462-DAB7-473C-8B30-A589D2094891}"/>
              </a:ext>
            </a:extLst>
          </p:cNvPr>
          <p:cNvCxnSpPr>
            <a:cxnSpLocks/>
            <a:stCxn id="114" idx="3"/>
            <a:endCxn id="115" idx="1"/>
          </p:cNvCxnSpPr>
          <p:nvPr/>
        </p:nvCxnSpPr>
        <p:spPr>
          <a:xfrm flipV="1">
            <a:off x="4012581" y="21107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17" name="Picture 116">
            <a:extLst>
              <a:ext uri="{FF2B5EF4-FFF2-40B4-BE49-F238E27FC236}">
                <a16:creationId xmlns:a16="http://schemas.microsoft.com/office/drawing/2014/main" id="{0C72543A-EDE1-479A-913D-C2B326BBCAD2}"/>
              </a:ext>
            </a:extLst>
          </p:cNvPr>
          <p:cNvPicPr>
            <a:picLocks noChangeAspect="1"/>
          </p:cNvPicPr>
          <p:nvPr/>
        </p:nvPicPr>
        <p:blipFill rotWithShape="1">
          <a:blip r:embed="rId3">
            <a:lum bright="70000" contrast="-70000"/>
          </a:blip>
          <a:srcRect r="5260" b="24083"/>
          <a:stretch/>
        </p:blipFill>
        <p:spPr>
          <a:xfrm>
            <a:off x="3527805" y="3203426"/>
            <a:ext cx="491600" cy="413895"/>
          </a:xfrm>
          <a:prstGeom prst="rect">
            <a:avLst/>
          </a:prstGeom>
        </p:spPr>
      </p:pic>
      <p:pic>
        <p:nvPicPr>
          <p:cNvPr id="118" name="Picture 117">
            <a:extLst>
              <a:ext uri="{FF2B5EF4-FFF2-40B4-BE49-F238E27FC236}">
                <a16:creationId xmlns:a16="http://schemas.microsoft.com/office/drawing/2014/main" id="{7CFA0329-57D0-4448-A0B0-69EC9E68CA85}"/>
              </a:ext>
            </a:extLst>
          </p:cNvPr>
          <p:cNvPicPr>
            <a:picLocks noChangeAspect="1"/>
          </p:cNvPicPr>
          <p:nvPr/>
        </p:nvPicPr>
        <p:blipFill rotWithShape="1">
          <a:blip r:embed="rId3">
            <a:lum bright="70000" contrast="-70000"/>
          </a:blip>
          <a:srcRect r="5260" b="24083"/>
          <a:stretch/>
        </p:blipFill>
        <p:spPr>
          <a:xfrm>
            <a:off x="4696963" y="3203425"/>
            <a:ext cx="491600" cy="413895"/>
          </a:xfrm>
          <a:prstGeom prst="rect">
            <a:avLst/>
          </a:prstGeom>
        </p:spPr>
      </p:pic>
      <p:pic>
        <p:nvPicPr>
          <p:cNvPr id="119" name="Picture 118">
            <a:extLst>
              <a:ext uri="{FF2B5EF4-FFF2-40B4-BE49-F238E27FC236}">
                <a16:creationId xmlns:a16="http://schemas.microsoft.com/office/drawing/2014/main" id="{9D96A3B8-550D-4E2C-8F3F-633758E0F604}"/>
              </a:ext>
            </a:extLst>
          </p:cNvPr>
          <p:cNvPicPr>
            <a:picLocks noChangeAspect="1"/>
          </p:cNvPicPr>
          <p:nvPr/>
        </p:nvPicPr>
        <p:blipFill rotWithShape="1">
          <a:blip r:embed="rId3">
            <a:lum bright="70000" contrast="-70000"/>
          </a:blip>
          <a:srcRect r="5260" b="24083"/>
          <a:stretch/>
        </p:blipFill>
        <p:spPr>
          <a:xfrm>
            <a:off x="3527805" y="4498768"/>
            <a:ext cx="491600" cy="413895"/>
          </a:xfrm>
          <a:prstGeom prst="rect">
            <a:avLst/>
          </a:prstGeom>
        </p:spPr>
      </p:pic>
      <p:pic>
        <p:nvPicPr>
          <p:cNvPr id="120" name="Picture 119">
            <a:extLst>
              <a:ext uri="{FF2B5EF4-FFF2-40B4-BE49-F238E27FC236}">
                <a16:creationId xmlns:a16="http://schemas.microsoft.com/office/drawing/2014/main" id="{40F3CD7F-4918-4EAF-B02E-179B5469DABB}"/>
              </a:ext>
            </a:extLst>
          </p:cNvPr>
          <p:cNvPicPr>
            <a:picLocks noChangeAspect="1"/>
          </p:cNvPicPr>
          <p:nvPr/>
        </p:nvPicPr>
        <p:blipFill rotWithShape="1">
          <a:blip r:embed="rId3">
            <a:lum bright="70000" contrast="-70000"/>
          </a:blip>
          <a:srcRect r="5260" b="24083"/>
          <a:stretch/>
        </p:blipFill>
        <p:spPr>
          <a:xfrm>
            <a:off x="4696963" y="4498767"/>
            <a:ext cx="491600" cy="413895"/>
          </a:xfrm>
          <a:prstGeom prst="rect">
            <a:avLst/>
          </a:prstGeom>
        </p:spPr>
      </p:pic>
      <p:cxnSp>
        <p:nvCxnSpPr>
          <p:cNvPr id="121" name="Straight Arrow Connector 120">
            <a:extLst>
              <a:ext uri="{FF2B5EF4-FFF2-40B4-BE49-F238E27FC236}">
                <a16:creationId xmlns:a16="http://schemas.microsoft.com/office/drawing/2014/main" id="{C699A661-D027-4E73-A87D-986A9C3466C8}"/>
              </a:ext>
            </a:extLst>
          </p:cNvPr>
          <p:cNvCxnSpPr>
            <a:cxnSpLocks/>
            <a:stCxn id="119" idx="3"/>
            <a:endCxn id="120" idx="1"/>
          </p:cNvCxnSpPr>
          <p:nvPr/>
        </p:nvCxnSpPr>
        <p:spPr>
          <a:xfrm flipV="1">
            <a:off x="4019405" y="4705715"/>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A604D3E8-2F91-4E05-93F6-E0400B32F3F6}"/>
              </a:ext>
            </a:extLst>
          </p:cNvPr>
          <p:cNvPicPr>
            <a:picLocks noChangeAspect="1"/>
          </p:cNvPicPr>
          <p:nvPr/>
        </p:nvPicPr>
        <p:blipFill>
          <a:blip r:embed="rId4">
            <a:lum bright="70000" contrast="-70000"/>
          </a:blip>
          <a:stretch>
            <a:fillRect/>
          </a:stretch>
        </p:blipFill>
        <p:spPr>
          <a:xfrm>
            <a:off x="4236324" y="1841884"/>
            <a:ext cx="243719" cy="235337"/>
          </a:xfrm>
          <a:prstGeom prst="rect">
            <a:avLst/>
          </a:prstGeom>
        </p:spPr>
      </p:pic>
      <p:pic>
        <p:nvPicPr>
          <p:cNvPr id="123" name="Picture 122">
            <a:extLst>
              <a:ext uri="{FF2B5EF4-FFF2-40B4-BE49-F238E27FC236}">
                <a16:creationId xmlns:a16="http://schemas.microsoft.com/office/drawing/2014/main" id="{FA504063-969D-4CEC-820A-7BA1F4D74EC6}"/>
              </a:ext>
            </a:extLst>
          </p:cNvPr>
          <p:cNvPicPr>
            <a:picLocks noChangeAspect="1"/>
          </p:cNvPicPr>
          <p:nvPr/>
        </p:nvPicPr>
        <p:blipFill>
          <a:blip r:embed="rId4">
            <a:lum bright="70000" contrast="-70000"/>
          </a:blip>
          <a:stretch>
            <a:fillRect/>
          </a:stretch>
        </p:blipFill>
        <p:spPr>
          <a:xfrm>
            <a:off x="4224809" y="3141484"/>
            <a:ext cx="243719" cy="235337"/>
          </a:xfrm>
          <a:prstGeom prst="rect">
            <a:avLst/>
          </a:prstGeom>
        </p:spPr>
      </p:pic>
      <p:pic>
        <p:nvPicPr>
          <p:cNvPr id="124" name="Picture 123">
            <a:extLst>
              <a:ext uri="{FF2B5EF4-FFF2-40B4-BE49-F238E27FC236}">
                <a16:creationId xmlns:a16="http://schemas.microsoft.com/office/drawing/2014/main" id="{D1162F1E-0F03-444C-BBA8-F2ED31103329}"/>
              </a:ext>
            </a:extLst>
          </p:cNvPr>
          <p:cNvPicPr>
            <a:picLocks noChangeAspect="1"/>
          </p:cNvPicPr>
          <p:nvPr/>
        </p:nvPicPr>
        <p:blipFill rotWithShape="1">
          <a:blip r:embed="rId3">
            <a:lum bright="70000" contrast="-70000"/>
          </a:blip>
          <a:srcRect r="5260" b="24083"/>
          <a:stretch/>
        </p:blipFill>
        <p:spPr>
          <a:xfrm>
            <a:off x="3527805" y="5800262"/>
            <a:ext cx="491600" cy="413895"/>
          </a:xfrm>
          <a:prstGeom prst="rect">
            <a:avLst/>
          </a:prstGeom>
        </p:spPr>
      </p:pic>
      <p:pic>
        <p:nvPicPr>
          <p:cNvPr id="125" name="Picture 124">
            <a:extLst>
              <a:ext uri="{FF2B5EF4-FFF2-40B4-BE49-F238E27FC236}">
                <a16:creationId xmlns:a16="http://schemas.microsoft.com/office/drawing/2014/main" id="{BA0BB328-B4D5-4895-8C58-B59CE72F2FA0}"/>
              </a:ext>
            </a:extLst>
          </p:cNvPr>
          <p:cNvPicPr>
            <a:picLocks noChangeAspect="1"/>
          </p:cNvPicPr>
          <p:nvPr/>
        </p:nvPicPr>
        <p:blipFill rotWithShape="1">
          <a:blip r:embed="rId3">
            <a:lum bright="70000" contrast="-70000"/>
          </a:blip>
          <a:srcRect r="5260" b="24083"/>
          <a:stretch/>
        </p:blipFill>
        <p:spPr>
          <a:xfrm>
            <a:off x="4696963" y="5800261"/>
            <a:ext cx="491600" cy="413895"/>
          </a:xfrm>
          <a:prstGeom prst="rect">
            <a:avLst/>
          </a:prstGeom>
        </p:spPr>
      </p:pic>
      <p:pic>
        <p:nvPicPr>
          <p:cNvPr id="126" name="Picture 125">
            <a:extLst>
              <a:ext uri="{FF2B5EF4-FFF2-40B4-BE49-F238E27FC236}">
                <a16:creationId xmlns:a16="http://schemas.microsoft.com/office/drawing/2014/main" id="{BFF7F0FD-6132-4B3D-A3EC-CA36C18F652C}"/>
              </a:ext>
            </a:extLst>
          </p:cNvPr>
          <p:cNvPicPr>
            <a:picLocks noChangeAspect="1"/>
          </p:cNvPicPr>
          <p:nvPr/>
        </p:nvPicPr>
        <p:blipFill rotWithShape="1">
          <a:blip r:embed="rId3">
            <a:lum bright="70000" contrast="-70000"/>
          </a:blip>
          <a:srcRect r="5260" b="24083"/>
          <a:stretch/>
        </p:blipFill>
        <p:spPr>
          <a:xfrm>
            <a:off x="4107692" y="5792861"/>
            <a:ext cx="491600" cy="413895"/>
          </a:xfrm>
          <a:prstGeom prst="rect">
            <a:avLst/>
          </a:prstGeom>
        </p:spPr>
      </p:pic>
      <p:cxnSp>
        <p:nvCxnSpPr>
          <p:cNvPr id="127" name="Straight Arrow Connector 126">
            <a:extLst>
              <a:ext uri="{FF2B5EF4-FFF2-40B4-BE49-F238E27FC236}">
                <a16:creationId xmlns:a16="http://schemas.microsoft.com/office/drawing/2014/main" id="{2D1B1DDF-0444-4D95-BAF4-936E7BB7CEB7}"/>
              </a:ext>
            </a:extLst>
          </p:cNvPr>
          <p:cNvCxnSpPr>
            <a:cxnSpLocks/>
            <a:stCxn id="117" idx="3"/>
            <a:endCxn id="118" idx="1"/>
          </p:cNvCxnSpPr>
          <p:nvPr/>
        </p:nvCxnSpPr>
        <p:spPr>
          <a:xfrm flipV="1">
            <a:off x="4019405" y="3410373"/>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a16="http://schemas.microsoft.com/office/drawing/2014/main" id="{5651DE9C-0F3D-451F-91B9-64FB688379A2}"/>
              </a:ext>
            </a:extLst>
          </p:cNvPr>
          <p:cNvPicPr>
            <a:picLocks noChangeAspect="1"/>
          </p:cNvPicPr>
          <p:nvPr/>
        </p:nvPicPr>
        <p:blipFill rotWithShape="1">
          <a:blip r:embed="rId3"/>
          <a:srcRect r="5260" b="24083"/>
          <a:stretch/>
        </p:blipFill>
        <p:spPr>
          <a:xfrm>
            <a:off x="9289638" y="3203427"/>
            <a:ext cx="491600" cy="413895"/>
          </a:xfrm>
          <a:prstGeom prst="rect">
            <a:avLst/>
          </a:prstGeom>
          <a:effectLst>
            <a:glow rad="101600">
              <a:srgbClr val="FFFF00">
                <a:alpha val="40000"/>
              </a:srgbClr>
            </a:glow>
          </a:effectLst>
        </p:spPr>
      </p:pic>
      <p:pic>
        <p:nvPicPr>
          <p:cNvPr id="129" name="Picture 128">
            <a:extLst>
              <a:ext uri="{FF2B5EF4-FFF2-40B4-BE49-F238E27FC236}">
                <a16:creationId xmlns:a16="http://schemas.microsoft.com/office/drawing/2014/main" id="{7A1EAA42-5DF6-4F90-9BA3-B488FDC3879D}"/>
              </a:ext>
            </a:extLst>
          </p:cNvPr>
          <p:cNvPicPr>
            <a:picLocks noChangeAspect="1"/>
          </p:cNvPicPr>
          <p:nvPr/>
        </p:nvPicPr>
        <p:blipFill rotWithShape="1">
          <a:blip r:embed="rId3"/>
          <a:srcRect r="5260" b="24083"/>
          <a:stretch/>
        </p:blipFill>
        <p:spPr>
          <a:xfrm>
            <a:off x="10458796" y="3203426"/>
            <a:ext cx="491600" cy="413895"/>
          </a:xfrm>
          <a:prstGeom prst="rect">
            <a:avLst/>
          </a:prstGeom>
        </p:spPr>
      </p:pic>
      <p:pic>
        <p:nvPicPr>
          <p:cNvPr id="130" name="Picture 129">
            <a:extLst>
              <a:ext uri="{FF2B5EF4-FFF2-40B4-BE49-F238E27FC236}">
                <a16:creationId xmlns:a16="http://schemas.microsoft.com/office/drawing/2014/main" id="{7855258F-B9E0-4324-A3C7-386C544508D4}"/>
              </a:ext>
            </a:extLst>
          </p:cNvPr>
          <p:cNvPicPr>
            <a:picLocks noChangeAspect="1"/>
          </p:cNvPicPr>
          <p:nvPr/>
        </p:nvPicPr>
        <p:blipFill rotWithShape="1">
          <a:blip r:embed="rId3"/>
          <a:srcRect r="5260" b="24083"/>
          <a:stretch/>
        </p:blipFill>
        <p:spPr>
          <a:xfrm>
            <a:off x="9289638" y="4498769"/>
            <a:ext cx="491600" cy="413895"/>
          </a:xfrm>
          <a:prstGeom prst="rect">
            <a:avLst/>
          </a:prstGeom>
          <a:effectLst>
            <a:glow rad="101600">
              <a:srgbClr val="FFFF00">
                <a:alpha val="40000"/>
              </a:srgbClr>
            </a:glow>
          </a:effectLst>
        </p:spPr>
      </p:pic>
      <p:pic>
        <p:nvPicPr>
          <p:cNvPr id="131" name="Picture 130">
            <a:extLst>
              <a:ext uri="{FF2B5EF4-FFF2-40B4-BE49-F238E27FC236}">
                <a16:creationId xmlns:a16="http://schemas.microsoft.com/office/drawing/2014/main" id="{6349ADB7-A323-4ED7-8B99-6692B8E7E8AF}"/>
              </a:ext>
            </a:extLst>
          </p:cNvPr>
          <p:cNvPicPr>
            <a:picLocks noChangeAspect="1"/>
          </p:cNvPicPr>
          <p:nvPr/>
        </p:nvPicPr>
        <p:blipFill rotWithShape="1">
          <a:blip r:embed="rId3"/>
          <a:srcRect r="5260" b="24083"/>
          <a:stretch/>
        </p:blipFill>
        <p:spPr>
          <a:xfrm>
            <a:off x="10458796" y="4498768"/>
            <a:ext cx="491600" cy="413895"/>
          </a:xfrm>
          <a:prstGeom prst="rect">
            <a:avLst/>
          </a:prstGeom>
        </p:spPr>
      </p:pic>
      <p:cxnSp>
        <p:nvCxnSpPr>
          <p:cNvPr id="132" name="Straight Arrow Connector 131">
            <a:extLst>
              <a:ext uri="{FF2B5EF4-FFF2-40B4-BE49-F238E27FC236}">
                <a16:creationId xmlns:a16="http://schemas.microsoft.com/office/drawing/2014/main" id="{EA95DCEE-16C8-423E-9CF2-B292E3166018}"/>
              </a:ext>
            </a:extLst>
          </p:cNvPr>
          <p:cNvCxnSpPr>
            <a:cxnSpLocks/>
            <a:stCxn id="130" idx="3"/>
            <a:endCxn id="131" idx="1"/>
          </p:cNvCxnSpPr>
          <p:nvPr/>
        </p:nvCxnSpPr>
        <p:spPr>
          <a:xfrm flipV="1">
            <a:off x="9781238" y="4705716"/>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EA1E5103-E378-40C9-85A4-62D4D12F6368}"/>
              </a:ext>
            </a:extLst>
          </p:cNvPr>
          <p:cNvPicPr>
            <a:picLocks noChangeAspect="1"/>
          </p:cNvPicPr>
          <p:nvPr/>
        </p:nvPicPr>
        <p:blipFill>
          <a:blip r:embed="rId4"/>
          <a:stretch>
            <a:fillRect/>
          </a:stretch>
        </p:blipFill>
        <p:spPr>
          <a:xfrm>
            <a:off x="9986642" y="3141485"/>
            <a:ext cx="243719" cy="235337"/>
          </a:xfrm>
          <a:prstGeom prst="rect">
            <a:avLst/>
          </a:prstGeom>
        </p:spPr>
      </p:pic>
      <p:pic>
        <p:nvPicPr>
          <p:cNvPr id="134" name="Picture 133">
            <a:extLst>
              <a:ext uri="{FF2B5EF4-FFF2-40B4-BE49-F238E27FC236}">
                <a16:creationId xmlns:a16="http://schemas.microsoft.com/office/drawing/2014/main" id="{2BB623D3-4913-48E9-A2C1-A3CCFC5C9718}"/>
              </a:ext>
            </a:extLst>
          </p:cNvPr>
          <p:cNvPicPr>
            <a:picLocks noChangeAspect="1"/>
          </p:cNvPicPr>
          <p:nvPr/>
        </p:nvPicPr>
        <p:blipFill rotWithShape="1">
          <a:blip r:embed="rId3"/>
          <a:srcRect r="5260" b="24083"/>
          <a:stretch/>
        </p:blipFill>
        <p:spPr>
          <a:xfrm>
            <a:off x="9289638" y="5800263"/>
            <a:ext cx="491600" cy="413895"/>
          </a:xfrm>
          <a:prstGeom prst="rect">
            <a:avLst/>
          </a:prstGeom>
          <a:effectLst>
            <a:glow rad="101600">
              <a:srgbClr val="FFFF00">
                <a:alpha val="40000"/>
              </a:srgbClr>
            </a:glow>
          </a:effectLst>
        </p:spPr>
      </p:pic>
      <p:pic>
        <p:nvPicPr>
          <p:cNvPr id="135" name="Picture 134">
            <a:extLst>
              <a:ext uri="{FF2B5EF4-FFF2-40B4-BE49-F238E27FC236}">
                <a16:creationId xmlns:a16="http://schemas.microsoft.com/office/drawing/2014/main" id="{CFF60D06-4CA7-4025-8285-0F210FDF0C50}"/>
              </a:ext>
            </a:extLst>
          </p:cNvPr>
          <p:cNvPicPr>
            <a:picLocks noChangeAspect="1"/>
          </p:cNvPicPr>
          <p:nvPr/>
        </p:nvPicPr>
        <p:blipFill rotWithShape="1">
          <a:blip r:embed="rId3"/>
          <a:srcRect r="5260" b="24083"/>
          <a:stretch/>
        </p:blipFill>
        <p:spPr>
          <a:xfrm>
            <a:off x="10458796" y="5800262"/>
            <a:ext cx="491600" cy="413895"/>
          </a:xfrm>
          <a:prstGeom prst="rect">
            <a:avLst/>
          </a:prstGeom>
          <a:effectLst>
            <a:glow rad="101600">
              <a:srgbClr val="FFFF00">
                <a:alpha val="40000"/>
              </a:srgbClr>
            </a:glow>
          </a:effectLst>
        </p:spPr>
      </p:pic>
      <p:pic>
        <p:nvPicPr>
          <p:cNvPr id="136" name="Picture 135">
            <a:extLst>
              <a:ext uri="{FF2B5EF4-FFF2-40B4-BE49-F238E27FC236}">
                <a16:creationId xmlns:a16="http://schemas.microsoft.com/office/drawing/2014/main" id="{EA408F75-AA3D-47FD-B510-D144ACCA9E6C}"/>
              </a:ext>
            </a:extLst>
          </p:cNvPr>
          <p:cNvPicPr>
            <a:picLocks noChangeAspect="1"/>
          </p:cNvPicPr>
          <p:nvPr/>
        </p:nvPicPr>
        <p:blipFill rotWithShape="1">
          <a:blip r:embed="rId3"/>
          <a:srcRect r="5260" b="24083"/>
          <a:stretch/>
        </p:blipFill>
        <p:spPr>
          <a:xfrm>
            <a:off x="9869525" y="5792862"/>
            <a:ext cx="491600" cy="413895"/>
          </a:xfrm>
          <a:prstGeom prst="rect">
            <a:avLst/>
          </a:prstGeom>
          <a:effectLst>
            <a:glow rad="101600">
              <a:srgbClr val="FFFF00">
                <a:alpha val="40000"/>
              </a:srgbClr>
            </a:glow>
          </a:effectLst>
        </p:spPr>
      </p:pic>
      <p:cxnSp>
        <p:nvCxnSpPr>
          <p:cNvPr id="137" name="Straight Arrow Connector 136">
            <a:extLst>
              <a:ext uri="{FF2B5EF4-FFF2-40B4-BE49-F238E27FC236}">
                <a16:creationId xmlns:a16="http://schemas.microsoft.com/office/drawing/2014/main" id="{4EFB844A-838F-4F2B-8849-D594441BD4E5}"/>
              </a:ext>
            </a:extLst>
          </p:cNvPr>
          <p:cNvCxnSpPr>
            <a:cxnSpLocks/>
            <a:stCxn id="128" idx="3"/>
            <a:endCxn id="129" idx="1"/>
          </p:cNvCxnSpPr>
          <p:nvPr/>
        </p:nvCxnSpPr>
        <p:spPr>
          <a:xfrm flipV="1">
            <a:off x="9781238" y="3410374"/>
            <a:ext cx="677558" cy="1"/>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69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sp>
        <p:nvSpPr>
          <p:cNvPr id="4" name="Rectangle 3">
            <a:extLst>
              <a:ext uri="{FF2B5EF4-FFF2-40B4-BE49-F238E27FC236}">
                <a16:creationId xmlns:a16="http://schemas.microsoft.com/office/drawing/2014/main" id="{BC79A211-040B-4628-838A-153AAF77E699}"/>
              </a:ext>
            </a:extLst>
          </p:cNvPr>
          <p:cNvSpPr/>
          <p:nvPr/>
        </p:nvSpPr>
        <p:spPr bwMode="auto">
          <a:xfrm>
            <a:off x="3562066" y="1132887"/>
            <a:ext cx="2859206" cy="5524315"/>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1 (Active)</a:t>
            </a:r>
          </a:p>
        </p:txBody>
      </p:sp>
      <p:sp>
        <p:nvSpPr>
          <p:cNvPr id="5" name="Rectangle 4">
            <a:extLst>
              <a:ext uri="{FF2B5EF4-FFF2-40B4-BE49-F238E27FC236}">
                <a16:creationId xmlns:a16="http://schemas.microsoft.com/office/drawing/2014/main" id="{EA2B9BFD-EA47-43F9-BF90-230E211D9643}"/>
              </a:ext>
            </a:extLst>
          </p:cNvPr>
          <p:cNvSpPr/>
          <p:nvPr/>
        </p:nvSpPr>
        <p:spPr bwMode="auto">
          <a:xfrm>
            <a:off x="7377443" y="1132888"/>
            <a:ext cx="2859206" cy="552431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Azure Availability Zone 2</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a:ln>
                <a:noFill/>
              </a:ln>
              <a:solidFill>
                <a:srgbClr val="353535"/>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8D6B6F83-A26E-4E5C-8C31-132C648C25A4}"/>
              </a:ext>
            </a:extLst>
          </p:cNvPr>
          <p:cNvSpPr/>
          <p:nvPr/>
        </p:nvSpPr>
        <p:spPr bwMode="auto">
          <a:xfrm>
            <a:off x="3896435" y="1801507"/>
            <a:ext cx="5989499"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HSR Failover</a:t>
            </a:r>
          </a:p>
        </p:txBody>
      </p:sp>
      <p:pic>
        <p:nvPicPr>
          <p:cNvPr id="18" name="Picture 17">
            <a:extLst>
              <a:ext uri="{FF2B5EF4-FFF2-40B4-BE49-F238E27FC236}">
                <a16:creationId xmlns:a16="http://schemas.microsoft.com/office/drawing/2014/main" id="{0C2F1992-9D7E-486F-A5E7-B1631969B021}"/>
              </a:ext>
            </a:extLst>
          </p:cNvPr>
          <p:cNvPicPr>
            <a:picLocks noChangeAspect="1"/>
          </p:cNvPicPr>
          <p:nvPr/>
        </p:nvPicPr>
        <p:blipFill rotWithShape="1">
          <a:blip r:embed="rId2"/>
          <a:srcRect r="5260" b="24083"/>
          <a:stretch/>
        </p:blipFill>
        <p:spPr>
          <a:xfrm>
            <a:off x="4729905" y="1934712"/>
            <a:ext cx="491600" cy="413895"/>
          </a:xfrm>
          <a:prstGeom prst="rect">
            <a:avLst/>
          </a:prstGeom>
        </p:spPr>
      </p:pic>
      <p:cxnSp>
        <p:nvCxnSpPr>
          <p:cNvPr id="21" name="Straight Arrow Connector 20">
            <a:extLst>
              <a:ext uri="{FF2B5EF4-FFF2-40B4-BE49-F238E27FC236}">
                <a16:creationId xmlns:a16="http://schemas.microsoft.com/office/drawing/2014/main" id="{F351F0FD-C84B-4B74-9E76-B84C66DE7593}"/>
              </a:ext>
            </a:extLst>
          </p:cNvPr>
          <p:cNvCxnSpPr>
            <a:cxnSpLocks/>
            <a:stCxn id="18" idx="3"/>
            <a:endCxn id="69" idx="1"/>
          </p:cNvCxnSpPr>
          <p:nvPr/>
        </p:nvCxnSpPr>
        <p:spPr>
          <a:xfrm>
            <a:off x="5221505" y="21416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6261089-4E9C-455F-AB3E-BC84867C2D8D}"/>
              </a:ext>
            </a:extLst>
          </p:cNvPr>
          <p:cNvSpPr/>
          <p:nvPr/>
        </p:nvSpPr>
        <p:spPr bwMode="auto">
          <a:xfrm>
            <a:off x="3903259" y="3101107"/>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ASCS Failover</a:t>
            </a:r>
          </a:p>
        </p:txBody>
      </p:sp>
      <p:pic>
        <p:nvPicPr>
          <p:cNvPr id="26" name="Picture 25">
            <a:extLst>
              <a:ext uri="{FF2B5EF4-FFF2-40B4-BE49-F238E27FC236}">
                <a16:creationId xmlns:a16="http://schemas.microsoft.com/office/drawing/2014/main" id="{41F468E6-53D5-4C9E-BAE8-7F32CF359F4E}"/>
              </a:ext>
            </a:extLst>
          </p:cNvPr>
          <p:cNvPicPr>
            <a:picLocks noChangeAspect="1"/>
          </p:cNvPicPr>
          <p:nvPr/>
        </p:nvPicPr>
        <p:blipFill rotWithShape="1">
          <a:blip r:embed="rId2"/>
          <a:srcRect r="5260" b="24083"/>
          <a:stretch/>
        </p:blipFill>
        <p:spPr>
          <a:xfrm>
            <a:off x="4736729" y="3234312"/>
            <a:ext cx="491600" cy="413895"/>
          </a:xfrm>
          <a:prstGeom prst="rect">
            <a:avLst/>
          </a:prstGeom>
        </p:spPr>
      </p:pic>
      <p:sp>
        <p:nvSpPr>
          <p:cNvPr id="30" name="Rectangle 29">
            <a:extLst>
              <a:ext uri="{FF2B5EF4-FFF2-40B4-BE49-F238E27FC236}">
                <a16:creationId xmlns:a16="http://schemas.microsoft.com/office/drawing/2014/main" id="{0883FC89-113C-4B37-91DA-3D3FE93457C3}"/>
              </a:ext>
            </a:extLst>
          </p:cNvPr>
          <p:cNvSpPr/>
          <p:nvPr/>
        </p:nvSpPr>
        <p:spPr bwMode="auto">
          <a:xfrm>
            <a:off x="3903259" y="4396449"/>
            <a:ext cx="5982675"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SOFS Failover</a:t>
            </a:r>
          </a:p>
        </p:txBody>
      </p:sp>
      <p:pic>
        <p:nvPicPr>
          <p:cNvPr id="31" name="Picture 30">
            <a:extLst>
              <a:ext uri="{FF2B5EF4-FFF2-40B4-BE49-F238E27FC236}">
                <a16:creationId xmlns:a16="http://schemas.microsoft.com/office/drawing/2014/main" id="{5DF59390-0A2D-467C-BEA1-562CDAE96C50}"/>
              </a:ext>
            </a:extLst>
          </p:cNvPr>
          <p:cNvPicPr>
            <a:picLocks noChangeAspect="1"/>
          </p:cNvPicPr>
          <p:nvPr/>
        </p:nvPicPr>
        <p:blipFill rotWithShape="1">
          <a:blip r:embed="rId2"/>
          <a:srcRect r="5260" b="24083"/>
          <a:stretch/>
        </p:blipFill>
        <p:spPr>
          <a:xfrm>
            <a:off x="4736729" y="4529654"/>
            <a:ext cx="491600" cy="413895"/>
          </a:xfrm>
          <a:prstGeom prst="rect">
            <a:avLst/>
          </a:prstGeom>
        </p:spPr>
      </p:pic>
      <p:cxnSp>
        <p:nvCxnSpPr>
          <p:cNvPr id="33" name="Straight Arrow Connector 32">
            <a:extLst>
              <a:ext uri="{FF2B5EF4-FFF2-40B4-BE49-F238E27FC236}">
                <a16:creationId xmlns:a16="http://schemas.microsoft.com/office/drawing/2014/main" id="{74C71C4E-571E-4ADB-83E3-12E78C9AE437}"/>
              </a:ext>
            </a:extLst>
          </p:cNvPr>
          <p:cNvCxnSpPr>
            <a:cxnSpLocks/>
            <a:stCxn id="31" idx="3"/>
            <a:endCxn id="79" idx="1"/>
          </p:cNvCxnSpPr>
          <p:nvPr/>
        </p:nvCxnSpPr>
        <p:spPr>
          <a:xfrm>
            <a:off x="5228329" y="4736602"/>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F16BDE66-88EC-4670-9ECD-F18FA5005DC3}"/>
              </a:ext>
            </a:extLst>
          </p:cNvPr>
          <p:cNvPicPr>
            <a:picLocks noChangeAspect="1"/>
          </p:cNvPicPr>
          <p:nvPr/>
        </p:nvPicPr>
        <p:blipFill>
          <a:blip r:embed="rId3"/>
          <a:stretch>
            <a:fillRect/>
          </a:stretch>
        </p:blipFill>
        <p:spPr>
          <a:xfrm>
            <a:off x="6812050" y="1850302"/>
            <a:ext cx="243719" cy="235337"/>
          </a:xfrm>
          <a:prstGeom prst="rect">
            <a:avLst/>
          </a:prstGeom>
        </p:spPr>
      </p:pic>
      <p:pic>
        <p:nvPicPr>
          <p:cNvPr id="35" name="Picture 34">
            <a:extLst>
              <a:ext uri="{FF2B5EF4-FFF2-40B4-BE49-F238E27FC236}">
                <a16:creationId xmlns:a16="http://schemas.microsoft.com/office/drawing/2014/main" id="{FC87DDC5-761B-437F-9E64-50F7DD348557}"/>
              </a:ext>
            </a:extLst>
          </p:cNvPr>
          <p:cNvPicPr>
            <a:picLocks noChangeAspect="1"/>
          </p:cNvPicPr>
          <p:nvPr/>
        </p:nvPicPr>
        <p:blipFill>
          <a:blip r:embed="rId3"/>
          <a:stretch>
            <a:fillRect/>
          </a:stretch>
        </p:blipFill>
        <p:spPr>
          <a:xfrm>
            <a:off x="6796253" y="3144486"/>
            <a:ext cx="243719" cy="235337"/>
          </a:xfrm>
          <a:prstGeom prst="rect">
            <a:avLst/>
          </a:prstGeom>
        </p:spPr>
      </p:pic>
      <p:sp>
        <p:nvSpPr>
          <p:cNvPr id="46" name="Rectangle 45">
            <a:extLst>
              <a:ext uri="{FF2B5EF4-FFF2-40B4-BE49-F238E27FC236}">
                <a16:creationId xmlns:a16="http://schemas.microsoft.com/office/drawing/2014/main" id="{52DD9083-E881-4937-85A1-3B4076BE2DA6}"/>
              </a:ext>
            </a:extLst>
          </p:cNvPr>
          <p:cNvSpPr/>
          <p:nvPr/>
        </p:nvSpPr>
        <p:spPr bwMode="auto">
          <a:xfrm>
            <a:off x="3903259" y="5697943"/>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 rIns="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47" name="Picture 46">
            <a:extLst>
              <a:ext uri="{FF2B5EF4-FFF2-40B4-BE49-F238E27FC236}">
                <a16:creationId xmlns:a16="http://schemas.microsoft.com/office/drawing/2014/main" id="{B6DE81B3-641E-489C-BD4C-BBC83965B100}"/>
              </a:ext>
            </a:extLst>
          </p:cNvPr>
          <p:cNvPicPr>
            <a:picLocks noChangeAspect="1"/>
          </p:cNvPicPr>
          <p:nvPr/>
        </p:nvPicPr>
        <p:blipFill rotWithShape="1">
          <a:blip r:embed="rId2">
            <a:lum bright="70000" contrast="-70000"/>
          </a:blip>
          <a:srcRect r="5260" b="24083"/>
          <a:stretch/>
        </p:blipFill>
        <p:spPr>
          <a:xfrm>
            <a:off x="4162426" y="5793438"/>
            <a:ext cx="491600" cy="413895"/>
          </a:xfrm>
          <a:prstGeom prst="rect">
            <a:avLst/>
          </a:prstGeom>
        </p:spPr>
      </p:pic>
      <p:pic>
        <p:nvPicPr>
          <p:cNvPr id="48" name="Picture 47">
            <a:extLst>
              <a:ext uri="{FF2B5EF4-FFF2-40B4-BE49-F238E27FC236}">
                <a16:creationId xmlns:a16="http://schemas.microsoft.com/office/drawing/2014/main" id="{A64995EE-EADB-46E3-B39A-EA606975DC08}"/>
              </a:ext>
            </a:extLst>
          </p:cNvPr>
          <p:cNvPicPr>
            <a:picLocks noChangeAspect="1"/>
          </p:cNvPicPr>
          <p:nvPr/>
        </p:nvPicPr>
        <p:blipFill rotWithShape="1">
          <a:blip r:embed="rId2">
            <a:lum bright="70000" contrast="-70000"/>
          </a:blip>
          <a:srcRect r="5260" b="24083"/>
          <a:stretch/>
        </p:blipFill>
        <p:spPr>
          <a:xfrm>
            <a:off x="5331584" y="5793437"/>
            <a:ext cx="491600" cy="413895"/>
          </a:xfrm>
          <a:prstGeom prst="rect">
            <a:avLst/>
          </a:prstGeom>
        </p:spPr>
      </p:pic>
      <p:pic>
        <p:nvPicPr>
          <p:cNvPr id="51" name="Picture 50">
            <a:extLst>
              <a:ext uri="{FF2B5EF4-FFF2-40B4-BE49-F238E27FC236}">
                <a16:creationId xmlns:a16="http://schemas.microsoft.com/office/drawing/2014/main" id="{DEDE26C2-64FF-401C-A9ED-D2C5D94056DB}"/>
              </a:ext>
            </a:extLst>
          </p:cNvPr>
          <p:cNvPicPr>
            <a:picLocks noChangeAspect="1"/>
          </p:cNvPicPr>
          <p:nvPr/>
        </p:nvPicPr>
        <p:blipFill rotWithShape="1">
          <a:blip r:embed="rId2">
            <a:lum bright="70000" contrast="-70000"/>
          </a:blip>
          <a:srcRect r="5260" b="24083"/>
          <a:stretch/>
        </p:blipFill>
        <p:spPr>
          <a:xfrm>
            <a:off x="4742313" y="5786037"/>
            <a:ext cx="491600" cy="413895"/>
          </a:xfrm>
          <a:prstGeom prst="rect">
            <a:avLst/>
          </a:prstGeom>
        </p:spPr>
      </p:pic>
      <p:pic>
        <p:nvPicPr>
          <p:cNvPr id="69" name="Picture 68">
            <a:extLst>
              <a:ext uri="{FF2B5EF4-FFF2-40B4-BE49-F238E27FC236}">
                <a16:creationId xmlns:a16="http://schemas.microsoft.com/office/drawing/2014/main" id="{7BB6039C-5A74-4E85-9D1C-AAF60BFA3931}"/>
              </a:ext>
            </a:extLst>
          </p:cNvPr>
          <p:cNvPicPr>
            <a:picLocks noChangeAspect="1"/>
          </p:cNvPicPr>
          <p:nvPr/>
        </p:nvPicPr>
        <p:blipFill rotWithShape="1">
          <a:blip r:embed="rId2"/>
          <a:srcRect r="5260" b="24083"/>
          <a:stretch/>
        </p:blipFill>
        <p:spPr>
          <a:xfrm>
            <a:off x="8534523" y="1936008"/>
            <a:ext cx="491600" cy="413895"/>
          </a:xfrm>
          <a:prstGeom prst="rect">
            <a:avLst/>
          </a:prstGeom>
          <a:effectLst>
            <a:glow rad="101600">
              <a:srgbClr val="FFFF00">
                <a:alpha val="40000"/>
              </a:srgbClr>
            </a:glow>
          </a:effectLst>
        </p:spPr>
      </p:pic>
      <p:pic>
        <p:nvPicPr>
          <p:cNvPr id="74" name="Picture 73">
            <a:extLst>
              <a:ext uri="{FF2B5EF4-FFF2-40B4-BE49-F238E27FC236}">
                <a16:creationId xmlns:a16="http://schemas.microsoft.com/office/drawing/2014/main" id="{9BE1A4A5-3864-414E-9636-807B5F217472}"/>
              </a:ext>
            </a:extLst>
          </p:cNvPr>
          <p:cNvPicPr>
            <a:picLocks noChangeAspect="1"/>
          </p:cNvPicPr>
          <p:nvPr/>
        </p:nvPicPr>
        <p:blipFill rotWithShape="1">
          <a:blip r:embed="rId2"/>
          <a:srcRect r="5260" b="24083"/>
          <a:stretch/>
        </p:blipFill>
        <p:spPr>
          <a:xfrm>
            <a:off x="8541347" y="3235608"/>
            <a:ext cx="491600" cy="413895"/>
          </a:xfrm>
          <a:prstGeom prst="rect">
            <a:avLst/>
          </a:prstGeom>
          <a:effectLst>
            <a:glow rad="101600">
              <a:srgbClr val="FFFF00">
                <a:alpha val="40000"/>
              </a:srgbClr>
            </a:glow>
          </a:effectLst>
        </p:spPr>
      </p:pic>
      <p:pic>
        <p:nvPicPr>
          <p:cNvPr id="79" name="Picture 78">
            <a:extLst>
              <a:ext uri="{FF2B5EF4-FFF2-40B4-BE49-F238E27FC236}">
                <a16:creationId xmlns:a16="http://schemas.microsoft.com/office/drawing/2014/main" id="{7AABE20B-418B-4D40-9886-9F6315817E6A}"/>
              </a:ext>
            </a:extLst>
          </p:cNvPr>
          <p:cNvPicPr>
            <a:picLocks noChangeAspect="1"/>
          </p:cNvPicPr>
          <p:nvPr/>
        </p:nvPicPr>
        <p:blipFill rotWithShape="1">
          <a:blip r:embed="rId2"/>
          <a:srcRect r="5260" b="24083"/>
          <a:stretch/>
        </p:blipFill>
        <p:spPr>
          <a:xfrm>
            <a:off x="8541347" y="4530950"/>
            <a:ext cx="491600" cy="413895"/>
          </a:xfrm>
          <a:prstGeom prst="rect">
            <a:avLst/>
          </a:prstGeom>
          <a:effectLst>
            <a:glow rad="101600">
              <a:srgbClr val="FFFF00">
                <a:alpha val="40000"/>
              </a:srgbClr>
            </a:glow>
          </a:effectLst>
        </p:spPr>
      </p:pic>
      <p:sp>
        <p:nvSpPr>
          <p:cNvPr id="87" name="Rectangle 86">
            <a:extLst>
              <a:ext uri="{FF2B5EF4-FFF2-40B4-BE49-F238E27FC236}">
                <a16:creationId xmlns:a16="http://schemas.microsoft.com/office/drawing/2014/main" id="{5B3BE675-2DC9-4E4A-B2CE-46E2D0F10864}"/>
              </a:ext>
            </a:extLst>
          </p:cNvPr>
          <p:cNvSpPr/>
          <p:nvPr/>
        </p:nvSpPr>
        <p:spPr bwMode="auto">
          <a:xfrm>
            <a:off x="7702293" y="5697944"/>
            <a:ext cx="2183641" cy="752258"/>
          </a:xfrm>
          <a:prstGeom prst="rect">
            <a:avLst/>
          </a:prstGeom>
          <a:solidFill>
            <a:schemeClr val="bg2">
              <a:lumMod val="40000"/>
              <a:lumOff val="60000"/>
            </a:schemeClr>
          </a:solidFill>
          <a:ln>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 rIns="182880" bIns="914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SAP Logon Group</a:t>
            </a:r>
          </a:p>
        </p:txBody>
      </p:sp>
      <p:pic>
        <p:nvPicPr>
          <p:cNvPr id="88" name="Picture 87">
            <a:extLst>
              <a:ext uri="{FF2B5EF4-FFF2-40B4-BE49-F238E27FC236}">
                <a16:creationId xmlns:a16="http://schemas.microsoft.com/office/drawing/2014/main" id="{62F196BA-F314-40B6-8957-11C3A8C39AFC}"/>
              </a:ext>
            </a:extLst>
          </p:cNvPr>
          <p:cNvPicPr>
            <a:picLocks noChangeAspect="1"/>
          </p:cNvPicPr>
          <p:nvPr/>
        </p:nvPicPr>
        <p:blipFill rotWithShape="1">
          <a:blip r:embed="rId2"/>
          <a:srcRect r="5260" b="24083"/>
          <a:stretch/>
        </p:blipFill>
        <p:spPr>
          <a:xfrm>
            <a:off x="7961460" y="5793439"/>
            <a:ext cx="491600" cy="413895"/>
          </a:xfrm>
          <a:prstGeom prst="rect">
            <a:avLst/>
          </a:prstGeom>
          <a:effectLst>
            <a:glow rad="101600">
              <a:srgbClr val="FFFF00">
                <a:alpha val="40000"/>
              </a:srgbClr>
            </a:glow>
          </a:effectLst>
        </p:spPr>
      </p:pic>
      <p:pic>
        <p:nvPicPr>
          <p:cNvPr id="89" name="Picture 88">
            <a:extLst>
              <a:ext uri="{FF2B5EF4-FFF2-40B4-BE49-F238E27FC236}">
                <a16:creationId xmlns:a16="http://schemas.microsoft.com/office/drawing/2014/main" id="{09F7C05B-8128-4A7E-A48C-46B55F3722A6}"/>
              </a:ext>
            </a:extLst>
          </p:cNvPr>
          <p:cNvPicPr>
            <a:picLocks noChangeAspect="1"/>
          </p:cNvPicPr>
          <p:nvPr/>
        </p:nvPicPr>
        <p:blipFill rotWithShape="1">
          <a:blip r:embed="rId2"/>
          <a:srcRect r="5260" b="24083"/>
          <a:stretch/>
        </p:blipFill>
        <p:spPr>
          <a:xfrm>
            <a:off x="9130618" y="5793438"/>
            <a:ext cx="491600" cy="413895"/>
          </a:xfrm>
          <a:prstGeom prst="rect">
            <a:avLst/>
          </a:prstGeom>
          <a:effectLst>
            <a:glow rad="101600">
              <a:srgbClr val="FFFF00">
                <a:alpha val="40000"/>
              </a:srgbClr>
            </a:glow>
          </a:effectLst>
        </p:spPr>
      </p:pic>
      <p:pic>
        <p:nvPicPr>
          <p:cNvPr id="90" name="Picture 89">
            <a:extLst>
              <a:ext uri="{FF2B5EF4-FFF2-40B4-BE49-F238E27FC236}">
                <a16:creationId xmlns:a16="http://schemas.microsoft.com/office/drawing/2014/main" id="{7BBB2B4A-415D-4C7C-94F2-CBFFF43560A0}"/>
              </a:ext>
            </a:extLst>
          </p:cNvPr>
          <p:cNvPicPr>
            <a:picLocks noChangeAspect="1"/>
          </p:cNvPicPr>
          <p:nvPr/>
        </p:nvPicPr>
        <p:blipFill rotWithShape="1">
          <a:blip r:embed="rId2"/>
          <a:srcRect r="5260" b="24083"/>
          <a:stretch/>
        </p:blipFill>
        <p:spPr>
          <a:xfrm>
            <a:off x="8541347" y="5786038"/>
            <a:ext cx="491600" cy="413895"/>
          </a:xfrm>
          <a:prstGeom prst="rect">
            <a:avLst/>
          </a:prstGeom>
          <a:effectLst>
            <a:glow rad="101600">
              <a:srgbClr val="FFFF00">
                <a:alpha val="40000"/>
              </a:srgbClr>
            </a:glow>
          </a:effectLst>
        </p:spPr>
      </p:pic>
      <p:sp>
        <p:nvSpPr>
          <p:cNvPr id="91" name="TextBox 90">
            <a:extLst>
              <a:ext uri="{FF2B5EF4-FFF2-40B4-BE49-F238E27FC236}">
                <a16:creationId xmlns:a16="http://schemas.microsoft.com/office/drawing/2014/main" id="{222643B1-02B6-40E2-AD1E-4B2CD031E005}"/>
              </a:ext>
            </a:extLst>
          </p:cNvPr>
          <p:cNvSpPr txBox="1"/>
          <p:nvPr/>
        </p:nvSpPr>
        <p:spPr>
          <a:xfrm>
            <a:off x="354770" y="1787428"/>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HANA Database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(=SPOF)</a:t>
            </a:r>
          </a:p>
        </p:txBody>
      </p:sp>
      <p:sp>
        <p:nvSpPr>
          <p:cNvPr id="92" name="TextBox 91">
            <a:extLst>
              <a:ext uri="{FF2B5EF4-FFF2-40B4-BE49-F238E27FC236}">
                <a16:creationId xmlns:a16="http://schemas.microsoft.com/office/drawing/2014/main" id="{33DACA42-45DE-40A8-959A-EECBAC541944}"/>
              </a:ext>
            </a:extLst>
          </p:cNvPr>
          <p:cNvSpPr txBox="1"/>
          <p:nvPr/>
        </p:nvSpPr>
        <p:spPr>
          <a:xfrm>
            <a:off x="414358" y="2914017"/>
            <a:ext cx="2446637"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Central Services (ASCS) layer on Windows (=SPOF)</a:t>
            </a:r>
          </a:p>
        </p:txBody>
      </p:sp>
      <p:sp>
        <p:nvSpPr>
          <p:cNvPr id="93" name="TextBox 92">
            <a:extLst>
              <a:ext uri="{FF2B5EF4-FFF2-40B4-BE49-F238E27FC236}">
                <a16:creationId xmlns:a16="http://schemas.microsoft.com/office/drawing/2014/main" id="{CA0C7CAE-838D-416B-84F3-E19A1AED076D}"/>
              </a:ext>
            </a:extLst>
          </p:cNvPr>
          <p:cNvSpPr txBox="1"/>
          <p:nvPr/>
        </p:nvSpPr>
        <p:spPr>
          <a:xfrm>
            <a:off x="362666" y="4354229"/>
            <a:ext cx="2591135"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file share layer</a:t>
            </a:r>
            <a:b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b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on Windows (=SPOF)</a:t>
            </a:r>
          </a:p>
        </p:txBody>
      </p:sp>
      <p:sp>
        <p:nvSpPr>
          <p:cNvPr id="94" name="TextBox 93">
            <a:extLst>
              <a:ext uri="{FF2B5EF4-FFF2-40B4-BE49-F238E27FC236}">
                <a16:creationId xmlns:a16="http://schemas.microsoft.com/office/drawing/2014/main" id="{ECBAF8B4-20CC-4CE3-BDF3-982963691356}"/>
              </a:ext>
            </a:extLst>
          </p:cNvPr>
          <p:cNvSpPr txBox="1"/>
          <p:nvPr/>
        </p:nvSpPr>
        <p:spPr>
          <a:xfrm>
            <a:off x="220312" y="5616533"/>
            <a:ext cx="2676393"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SAP Application Server layer (= Non-SPOF)</a:t>
            </a:r>
          </a:p>
        </p:txBody>
      </p:sp>
      <p:cxnSp>
        <p:nvCxnSpPr>
          <p:cNvPr id="100" name="Straight Arrow Connector 99">
            <a:extLst>
              <a:ext uri="{FF2B5EF4-FFF2-40B4-BE49-F238E27FC236}">
                <a16:creationId xmlns:a16="http://schemas.microsoft.com/office/drawing/2014/main" id="{D78255D2-E130-4478-8C8C-88394CA86906}"/>
              </a:ext>
            </a:extLst>
          </p:cNvPr>
          <p:cNvCxnSpPr>
            <a:cxnSpLocks/>
            <a:stCxn id="26" idx="3"/>
            <a:endCxn id="74" idx="1"/>
          </p:cNvCxnSpPr>
          <p:nvPr/>
        </p:nvCxnSpPr>
        <p:spPr>
          <a:xfrm>
            <a:off x="5228329" y="3441260"/>
            <a:ext cx="3313018" cy="1296"/>
          </a:xfrm>
          <a:prstGeom prst="straightConnector1">
            <a:avLst/>
          </a:prstGeom>
          <a:ln>
            <a:solidFill>
              <a:schemeClr val="bg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7FE4756-107E-4CF8-B9F7-5F8B10108713}"/>
              </a:ext>
            </a:extLst>
          </p:cNvPr>
          <p:cNvCxnSpPr>
            <a:cxnSpLocks/>
          </p:cNvCxnSpPr>
          <p:nvPr/>
        </p:nvCxnSpPr>
        <p:spPr>
          <a:xfrm>
            <a:off x="0" y="4046714"/>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4A0F389-270C-45A1-BFA8-464622E3E356}"/>
              </a:ext>
            </a:extLst>
          </p:cNvPr>
          <p:cNvCxnSpPr>
            <a:cxnSpLocks/>
          </p:cNvCxnSpPr>
          <p:nvPr/>
        </p:nvCxnSpPr>
        <p:spPr>
          <a:xfrm>
            <a:off x="0" y="2761135"/>
            <a:ext cx="121920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928270-C84F-47E5-9FFF-A71F52AB1865}"/>
              </a:ext>
            </a:extLst>
          </p:cNvPr>
          <p:cNvCxnSpPr>
            <a:cxnSpLocks/>
          </p:cNvCxnSpPr>
          <p:nvPr/>
        </p:nvCxnSpPr>
        <p:spPr>
          <a:xfrm flipV="1">
            <a:off x="0" y="5352270"/>
            <a:ext cx="12192000" cy="1349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1136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69239" y="1663947"/>
            <a:ext cx="11735948" cy="3484031"/>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a:extLst>
              <a:ext uri="{FF2B5EF4-FFF2-40B4-BE49-F238E27FC236}">
                <a16:creationId xmlns:a16="http://schemas.microsoft.com/office/drawing/2014/main" id="{ED5CAC6F-BA74-4652-AC38-0BFC11CDA14B}"/>
              </a:ext>
            </a:extLst>
          </p:cNvPr>
          <p:cNvSpPr/>
          <p:nvPr/>
        </p:nvSpPr>
        <p:spPr>
          <a:xfrm>
            <a:off x="284713" y="1307926"/>
            <a:ext cx="1562922" cy="5419174"/>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4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799"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799"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pic>
        <p:nvPicPr>
          <p:cNvPr id="160" name="Picture 159" descr="A picture containing vector graphics&#10;&#10;Description automatically generated">
            <a:extLst>
              <a:ext uri="{FF2B5EF4-FFF2-40B4-BE49-F238E27FC236}">
                <a16:creationId xmlns:a16="http://schemas.microsoft.com/office/drawing/2014/main" id="{87A1E74C-A7A4-4482-8871-9C86DC44195A}"/>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681158" y="5799959"/>
            <a:ext cx="267518" cy="267518"/>
          </a:xfrm>
          <a:prstGeom prst="rect">
            <a:avLst/>
          </a:prstGeom>
        </p:spPr>
      </p:pic>
      <p:pic>
        <p:nvPicPr>
          <p:cNvPr id="162" name="Picture 161" descr="A picture containing vector graphics&#10;&#10;Description automatically generated">
            <a:extLst>
              <a:ext uri="{FF2B5EF4-FFF2-40B4-BE49-F238E27FC236}">
                <a16:creationId xmlns:a16="http://schemas.microsoft.com/office/drawing/2014/main" id="{8FEFE260-24A6-4627-97AD-98CCEA39602C}"/>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971418" y="5791656"/>
            <a:ext cx="267518" cy="267518"/>
          </a:xfrm>
          <a:prstGeom prst="rect">
            <a:avLst/>
          </a:prstGeom>
        </p:spPr>
      </p:pic>
      <p:pic>
        <p:nvPicPr>
          <p:cNvPr id="163" name="Picture 162" descr="A picture containing vector graphics&#10;&#10;Description automatically generated">
            <a:extLst>
              <a:ext uri="{FF2B5EF4-FFF2-40B4-BE49-F238E27FC236}">
                <a16:creationId xmlns:a16="http://schemas.microsoft.com/office/drawing/2014/main" id="{45129355-02B3-4255-8DB9-2FF71EC0ABAA}"/>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1261206" y="5796888"/>
            <a:ext cx="267518" cy="267518"/>
          </a:xfrm>
          <a:prstGeom prst="rect">
            <a:avLst/>
          </a:prstGeom>
        </p:spPr>
      </p:pic>
      <p:pic>
        <p:nvPicPr>
          <p:cNvPr id="164" name="Picture 163">
            <a:extLst>
              <a:ext uri="{FF2B5EF4-FFF2-40B4-BE49-F238E27FC236}">
                <a16:creationId xmlns:a16="http://schemas.microsoft.com/office/drawing/2014/main" id="{A970784D-FE33-40A1-825F-9DADE7A682C3}"/>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706042" y="6086287"/>
            <a:ext cx="362334" cy="362334"/>
          </a:xfrm>
          <a:prstGeom prst="rect">
            <a:avLst/>
          </a:prstGeom>
        </p:spPr>
      </p:pic>
      <p:pic>
        <p:nvPicPr>
          <p:cNvPr id="165" name="Picture 164">
            <a:extLst>
              <a:ext uri="{FF2B5EF4-FFF2-40B4-BE49-F238E27FC236}">
                <a16:creationId xmlns:a16="http://schemas.microsoft.com/office/drawing/2014/main" id="{122BC9A5-70B9-4A93-B910-2694DC64A1C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118330" y="6085160"/>
            <a:ext cx="362334" cy="362334"/>
          </a:xfrm>
          <a:prstGeom prst="rect">
            <a:avLst/>
          </a:prstGeom>
        </p:spPr>
      </p:pic>
      <p:pic>
        <p:nvPicPr>
          <p:cNvPr id="166" name="Picture 165">
            <a:extLst>
              <a:ext uri="{FF2B5EF4-FFF2-40B4-BE49-F238E27FC236}">
                <a16:creationId xmlns:a16="http://schemas.microsoft.com/office/drawing/2014/main" id="{E443BC41-3F4D-4D31-9F10-82D23094351E}"/>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17424" y="2362084"/>
            <a:ext cx="698701" cy="698701"/>
          </a:xfrm>
          <a:prstGeom prst="rect">
            <a:avLst/>
          </a:prstGeom>
        </p:spPr>
      </p:pic>
      <p:pic>
        <p:nvPicPr>
          <p:cNvPr id="167" name="Picture 166">
            <a:extLst>
              <a:ext uri="{FF2B5EF4-FFF2-40B4-BE49-F238E27FC236}">
                <a16:creationId xmlns:a16="http://schemas.microsoft.com/office/drawing/2014/main" id="{D3836F40-9E39-4948-BB9F-46AB0D909CFB}"/>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525128" y="4433919"/>
            <a:ext cx="693357" cy="693357"/>
          </a:xfrm>
          <a:prstGeom prst="rect">
            <a:avLst/>
          </a:prstGeom>
        </p:spPr>
      </p:pic>
      <p:pic>
        <p:nvPicPr>
          <p:cNvPr id="5" name="Picture 4">
            <a:extLst>
              <a:ext uri="{FF2B5EF4-FFF2-40B4-BE49-F238E27FC236}">
                <a16:creationId xmlns:a16="http://schemas.microsoft.com/office/drawing/2014/main" id="{8390EC6D-AD20-4BA2-8E59-5858EA79C356}"/>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2399" y="2489846"/>
            <a:ext cx="461086" cy="461086"/>
          </a:xfrm>
          <a:prstGeom prst="rect">
            <a:avLst/>
          </a:prstGeom>
        </p:spPr>
      </p:pic>
      <p:pic>
        <p:nvPicPr>
          <p:cNvPr id="168" name="Picture 167">
            <a:extLst>
              <a:ext uri="{FF2B5EF4-FFF2-40B4-BE49-F238E27FC236}">
                <a16:creationId xmlns:a16="http://schemas.microsoft.com/office/drawing/2014/main" id="{8D1DB123-9967-42B7-8AD7-EE0BCF4F5DC1}"/>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71574" y="4554342"/>
            <a:ext cx="461086" cy="461086"/>
          </a:xfrm>
          <a:prstGeom prst="rect">
            <a:avLst/>
          </a:prstGeom>
        </p:spPr>
      </p:pic>
      <p:sp>
        <p:nvSpPr>
          <p:cNvPr id="190" name="TextBox 189">
            <a:extLst>
              <a:ext uri="{FF2B5EF4-FFF2-40B4-BE49-F238E27FC236}">
                <a16:creationId xmlns:a16="http://schemas.microsoft.com/office/drawing/2014/main" id="{AB591835-8304-48AE-8FBE-5FE8DFD736BD}"/>
              </a:ext>
            </a:extLst>
          </p:cNvPr>
          <p:cNvSpPr txBox="1"/>
          <p:nvPr/>
        </p:nvSpPr>
        <p:spPr>
          <a:xfrm>
            <a:off x="199122" y="4108411"/>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Production</a:t>
            </a:r>
          </a:p>
        </p:txBody>
      </p:sp>
      <p:sp>
        <p:nvSpPr>
          <p:cNvPr id="191" name="TextBox 190">
            <a:extLst>
              <a:ext uri="{FF2B5EF4-FFF2-40B4-BE49-F238E27FC236}">
                <a16:creationId xmlns:a16="http://schemas.microsoft.com/office/drawing/2014/main" id="{2E596F7B-E9DA-4133-A19D-547333B30D40}"/>
              </a:ext>
            </a:extLst>
          </p:cNvPr>
          <p:cNvSpPr txBox="1"/>
          <p:nvPr/>
        </p:nvSpPr>
        <p:spPr>
          <a:xfrm>
            <a:off x="220545" y="2063744"/>
            <a:ext cx="173110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Non-Production</a:t>
            </a:r>
          </a:p>
        </p:txBody>
      </p:sp>
      <p:sp>
        <p:nvSpPr>
          <p:cNvPr id="192" name="Title 2">
            <a:extLst>
              <a:ext uri="{FF2B5EF4-FFF2-40B4-BE49-F238E27FC236}">
                <a16:creationId xmlns:a16="http://schemas.microsoft.com/office/drawing/2014/main" id="{84972578-8137-4762-BEBE-A3635911EAB5}"/>
              </a:ext>
            </a:extLst>
          </p:cNvPr>
          <p:cNvSpPr txBox="1">
            <a:spLocks/>
          </p:cNvSpPr>
          <p:nvPr/>
        </p:nvSpPr>
        <p:spPr>
          <a:xfrm>
            <a:off x="-1" y="228600"/>
            <a:ext cx="6908146" cy="757238"/>
          </a:xfrm>
          <a:prstGeom prst="rect">
            <a:avLst/>
          </a:prstGeom>
        </p:spPr>
        <p:txBody>
          <a:bodyPr vert="horz" wrap="square" lIns="121920" tIns="76200" rIns="121920" bIns="7620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chemeClr val="bg1"/>
                </a:solidFill>
                <a:effectLst/>
                <a:uLnTx/>
                <a:uFillTx/>
                <a:latin typeface="Segoe UI Light"/>
                <a:ea typeface="+mn-ea"/>
                <a:cs typeface="Segoe UI" pitchFamily="34" charset="0"/>
              </a:rPr>
              <a:t>Contoso SAP Environment</a:t>
            </a:r>
          </a:p>
        </p:txBody>
      </p:sp>
      <p:sp>
        <p:nvSpPr>
          <p:cNvPr id="2" name="Rectangle: Folded Corner 1">
            <a:extLst>
              <a:ext uri="{FF2B5EF4-FFF2-40B4-BE49-F238E27FC236}">
                <a16:creationId xmlns:a16="http://schemas.microsoft.com/office/drawing/2014/main" id="{0381CDDB-4240-4EA7-94F4-3BEBFD54BC2D}"/>
              </a:ext>
            </a:extLst>
          </p:cNvPr>
          <p:cNvSpPr/>
          <p:nvPr/>
        </p:nvSpPr>
        <p:spPr bwMode="auto">
          <a:xfrm>
            <a:off x="3066721" y="1403648"/>
            <a:ext cx="7428623" cy="3107867"/>
          </a:xfrm>
          <a:prstGeom prst="foldedCorner">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SAP : SAP ERP/ECC 6.0</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OS : Windows Server 2008 R2</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DB : SQL Server 2008 R2</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APP server : 8 cores, 32GB RAM x 3 nodes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DB server : 8 cores, 32GB RAM x 1 node</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Application tier SAPS : 30,000 SAPS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Database tier SAPS : 15,000 SAPS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IOPS (Production DB data files) : 20,000 IOPS</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Production DB size : 750GB with max growth to 1TB</a:t>
            </a:r>
          </a:p>
          <a:p>
            <a:pPr marL="336065" marR="0" lvl="0" indent="-336065" algn="l" defTabSz="913885"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rPr>
              <a:t>SLA : Availability 99.9%, RPO=15min, RTO = 2hr</a:t>
            </a:r>
            <a:endPar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48" name="TextBox 47">
            <a:extLst>
              <a:ext uri="{FF2B5EF4-FFF2-40B4-BE49-F238E27FC236}">
                <a16:creationId xmlns:a16="http://schemas.microsoft.com/office/drawing/2014/main" id="{C8F6B54A-AA01-446C-A876-E0909B5B16B3}"/>
              </a:ext>
            </a:extLst>
          </p:cNvPr>
          <p:cNvSpPr txBox="1"/>
          <p:nvPr/>
        </p:nvSpPr>
        <p:spPr>
          <a:xfrm>
            <a:off x="7397791" y="168899"/>
            <a:ext cx="4683034" cy="10572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1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1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p:txBody>
      </p:sp>
      <p:sp>
        <p:nvSpPr>
          <p:cNvPr id="49" name="Cloud 48">
            <a:extLst>
              <a:ext uri="{FF2B5EF4-FFF2-40B4-BE49-F238E27FC236}">
                <a16:creationId xmlns:a16="http://schemas.microsoft.com/office/drawing/2014/main" id="{0E1F4964-BA5A-4B40-84D2-42382AAFC2F2}"/>
              </a:ext>
            </a:extLst>
          </p:cNvPr>
          <p:cNvSpPr/>
          <p:nvPr/>
        </p:nvSpPr>
        <p:spPr>
          <a:xfrm>
            <a:off x="4235577" y="4741798"/>
            <a:ext cx="7307801" cy="1058161"/>
          </a:xfrm>
          <a:prstGeom prst="cloud">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199"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50" name="Right Arrow 47">
            <a:extLst>
              <a:ext uri="{FF2B5EF4-FFF2-40B4-BE49-F238E27FC236}">
                <a16:creationId xmlns:a16="http://schemas.microsoft.com/office/drawing/2014/main" id="{A69F58DD-40FA-4CF2-9909-86891F1719DE}"/>
              </a:ext>
            </a:extLst>
          </p:cNvPr>
          <p:cNvSpPr/>
          <p:nvPr/>
        </p:nvSpPr>
        <p:spPr bwMode="auto">
          <a:xfrm>
            <a:off x="1743485" y="4909003"/>
            <a:ext cx="2420743" cy="825616"/>
          </a:xfrm>
          <a:prstGeom prst="rightArrow">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885" rtl="0" eaLnBrk="1" fontAlgn="base" latinLnBrk="0" hangingPunct="1">
              <a:lnSpc>
                <a:spcPct val="90000"/>
              </a:lnSpc>
              <a:spcBef>
                <a:spcPct val="0"/>
              </a:spcBef>
              <a:spcAft>
                <a:spcPct val="0"/>
              </a:spcAft>
              <a:buClrTx/>
              <a:buSzTx/>
              <a:buFontTx/>
              <a:buNone/>
              <a:tabLst/>
              <a:defRPr/>
            </a:pPr>
            <a:r>
              <a:rPr kumimoji="0" lang="en-US" sz="235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Migration</a:t>
            </a:r>
          </a:p>
        </p:txBody>
      </p:sp>
      <p:pic>
        <p:nvPicPr>
          <p:cNvPr id="51" name="Picture 50">
            <a:extLst>
              <a:ext uri="{FF2B5EF4-FFF2-40B4-BE49-F238E27FC236}">
                <a16:creationId xmlns:a16="http://schemas.microsoft.com/office/drawing/2014/main" id="{589C9974-89F8-432A-A8F7-DB0FA993DCD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34610" y="4930632"/>
            <a:ext cx="2777962" cy="639044"/>
          </a:xfrm>
          <a:prstGeom prst="rect">
            <a:avLst/>
          </a:prstGeom>
          <a:noFill/>
        </p:spPr>
      </p:pic>
      <p:sp>
        <p:nvSpPr>
          <p:cNvPr id="52" name="Oval 51">
            <a:extLst>
              <a:ext uri="{FF2B5EF4-FFF2-40B4-BE49-F238E27FC236}">
                <a16:creationId xmlns:a16="http://schemas.microsoft.com/office/drawing/2014/main" id="{31B27631-5F4A-4E28-BA5D-E2123BF0DFCC}"/>
              </a:ext>
            </a:extLst>
          </p:cNvPr>
          <p:cNvSpPr/>
          <p:nvPr/>
        </p:nvSpPr>
        <p:spPr bwMode="auto">
          <a:xfrm>
            <a:off x="4716690" y="5995316"/>
            <a:ext cx="2276994"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Compute/storage</a:t>
            </a:r>
            <a:b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sizing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53" name="Oval 52">
            <a:extLst>
              <a:ext uri="{FF2B5EF4-FFF2-40B4-BE49-F238E27FC236}">
                <a16:creationId xmlns:a16="http://schemas.microsoft.com/office/drawing/2014/main" id="{1191B1F4-9950-4A04-AD48-E85885E0421E}"/>
              </a:ext>
            </a:extLst>
          </p:cNvPr>
          <p:cNvSpPr/>
          <p:nvPr/>
        </p:nvSpPr>
        <p:spPr bwMode="auto">
          <a:xfrm>
            <a:off x="7091715" y="5995316"/>
            <a:ext cx="1888570"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High Availability and DR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54" name="Oval 53">
            <a:extLst>
              <a:ext uri="{FF2B5EF4-FFF2-40B4-BE49-F238E27FC236}">
                <a16:creationId xmlns:a16="http://schemas.microsoft.com/office/drawing/2014/main" id="{EC42C188-1398-442D-89DA-E9F8265E54FA}"/>
              </a:ext>
            </a:extLst>
          </p:cNvPr>
          <p:cNvSpPr/>
          <p:nvPr/>
        </p:nvSpPr>
        <p:spPr bwMode="auto">
          <a:xfrm>
            <a:off x="9078314" y="5987415"/>
            <a:ext cx="1888570" cy="597532"/>
          </a:xfrm>
          <a:prstGeom prst="ellipse">
            <a:avLst/>
          </a:prstGeom>
          <a:solidFill>
            <a:schemeClr val="tx1">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35288" tIns="35288" rIns="35288" bIns="35288" numCol="1" spcCol="0" rtlCol="0" fromWordArt="0" anchor="ctr" anchorCtr="0" forceAA="0" compatLnSpc="1">
            <a:prstTxWarp prst="textNoShape">
              <a:avLst/>
            </a:prstTxWarp>
            <a:noAutofit/>
          </a:bodyPr>
          <a:lstStyle/>
          <a:p>
            <a:pPr marL="0" marR="0" lvl="0" indent="0" algn="ctr" defTabSz="932250"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Cloud migration ?</a:t>
            </a:r>
            <a:endParaRPr kumimoji="0" lang="en-US" sz="14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9855DBCE-A049-4023-B4E9-22AA2D6F9CEE}"/>
              </a:ext>
            </a:extLst>
          </p:cNvPr>
          <p:cNvCxnSpPr>
            <a:cxnSpLocks/>
          </p:cNvCxnSpPr>
          <p:nvPr/>
        </p:nvCxnSpPr>
        <p:spPr>
          <a:xfrm flipV="1">
            <a:off x="1732660" y="3327991"/>
            <a:ext cx="1063703" cy="14568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900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anim calcmode="lin" valueType="num">
                                      <p:cBhvr>
                                        <p:cTn id="25" dur="1000" fill="hold"/>
                                        <p:tgtEl>
                                          <p:spTgt spid="49"/>
                                        </p:tgtEl>
                                        <p:attrNameLst>
                                          <p:attrName>ppt_x</p:attrName>
                                        </p:attrNameLst>
                                      </p:cBhvr>
                                      <p:tavLst>
                                        <p:tav tm="0">
                                          <p:val>
                                            <p:strVal val="#ppt_x"/>
                                          </p:val>
                                        </p:tav>
                                        <p:tav tm="100000">
                                          <p:val>
                                            <p:strVal val="#ppt_x"/>
                                          </p:val>
                                        </p:tav>
                                      </p:tavLst>
                                    </p:anim>
                                    <p:anim calcmode="lin" valueType="num">
                                      <p:cBhvr>
                                        <p:cTn id="26" dur="1000" fill="hold"/>
                                        <p:tgtEl>
                                          <p:spTgt spid="4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1000"/>
                                        <p:tgtEl>
                                          <p:spTgt spid="51"/>
                                        </p:tgtEl>
                                      </p:cBhvr>
                                    </p:animEffect>
                                    <p:anim calcmode="lin" valueType="num">
                                      <p:cBhvr>
                                        <p:cTn id="30" dur="1000" fill="hold"/>
                                        <p:tgtEl>
                                          <p:spTgt spid="51"/>
                                        </p:tgtEl>
                                        <p:attrNameLst>
                                          <p:attrName>ppt_x</p:attrName>
                                        </p:attrNameLst>
                                      </p:cBhvr>
                                      <p:tavLst>
                                        <p:tav tm="0">
                                          <p:val>
                                            <p:strVal val="#ppt_x"/>
                                          </p:val>
                                        </p:tav>
                                        <p:tav tm="100000">
                                          <p:val>
                                            <p:strVal val="#ppt_x"/>
                                          </p:val>
                                        </p:tav>
                                      </p:tavLst>
                                    </p:anim>
                                    <p:anim calcmode="lin" valueType="num">
                                      <p:cBhvr>
                                        <p:cTn id="31" dur="10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000"/>
                                        <p:tgtEl>
                                          <p:spTgt spid="52"/>
                                        </p:tgtEl>
                                      </p:cBhvr>
                                    </p:animEffect>
                                    <p:anim calcmode="lin" valueType="num">
                                      <p:cBhvr>
                                        <p:cTn id="36" dur="1000" fill="hold"/>
                                        <p:tgtEl>
                                          <p:spTgt spid="52"/>
                                        </p:tgtEl>
                                        <p:attrNameLst>
                                          <p:attrName>ppt_x</p:attrName>
                                        </p:attrNameLst>
                                      </p:cBhvr>
                                      <p:tavLst>
                                        <p:tav tm="0">
                                          <p:val>
                                            <p:strVal val="#ppt_x"/>
                                          </p:val>
                                        </p:tav>
                                        <p:tav tm="100000">
                                          <p:val>
                                            <p:strVal val="#ppt_x"/>
                                          </p:val>
                                        </p:tav>
                                      </p:tavLst>
                                    </p:anim>
                                    <p:anim calcmode="lin" valueType="num">
                                      <p:cBhvr>
                                        <p:cTn id="37" dur="1000" fill="hold"/>
                                        <p:tgtEl>
                                          <p:spTgt spid="5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1000"/>
                                        <p:tgtEl>
                                          <p:spTgt spid="54"/>
                                        </p:tgtEl>
                                      </p:cBhvr>
                                    </p:animEffect>
                                    <p:anim calcmode="lin" valueType="num">
                                      <p:cBhvr>
                                        <p:cTn id="46" dur="1000" fill="hold"/>
                                        <p:tgtEl>
                                          <p:spTgt spid="54"/>
                                        </p:tgtEl>
                                        <p:attrNameLst>
                                          <p:attrName>ppt_x</p:attrName>
                                        </p:attrNameLst>
                                      </p:cBhvr>
                                      <p:tavLst>
                                        <p:tav tm="0">
                                          <p:val>
                                            <p:strVal val="#ppt_x"/>
                                          </p:val>
                                        </p:tav>
                                        <p:tav tm="100000">
                                          <p:val>
                                            <p:strVal val="#ppt_x"/>
                                          </p:val>
                                        </p:tav>
                                      </p:tavLst>
                                    </p:anim>
                                    <p:anim calcmode="lin" valueType="num">
                                      <p:cBhvr>
                                        <p:cTn id="4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9" grpId="0" animBg="1"/>
      <p:bldP spid="50" grpId="0" animBg="1"/>
      <p:bldP spid="52" grpId="0" animBg="1"/>
      <p:bldP spid="53" grpId="0" animBg="1"/>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4795159"/>
          </a:xfrm>
        </p:spPr>
        <p:txBody>
          <a:bodyPr/>
          <a:lstStyle/>
          <a:p>
            <a:pPr lvl="0"/>
            <a:r>
              <a:rPr lang="en-US" sz="2800" dirty="0">
                <a:solidFill>
                  <a:schemeClr val="bg1"/>
                </a:solidFill>
                <a:latin typeface="+mj-lt"/>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What if I need my cloud resources to access on-premises resources?</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Will Azure meet our security and compliance requirements?</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Do I have to pay for resources when they are stopped?</a:t>
            </a:r>
            <a:br>
              <a:rPr lang="en-US" sz="2800" dirty="0">
                <a:solidFill>
                  <a:schemeClr val="bg1"/>
                </a:solidFill>
                <a:latin typeface="+mj-lt"/>
                <a:cs typeface="Segoe UI Semilight" panose="020B0402040204020203" pitchFamily="34" charset="0"/>
              </a:rPr>
            </a:br>
            <a:endParaRPr lang="en-US" sz="2800" dirty="0">
              <a:solidFill>
                <a:schemeClr val="bg1"/>
              </a:solidFill>
              <a:latin typeface="+mj-lt"/>
              <a:cs typeface="Segoe UI Semilight" panose="020B0402040204020203" pitchFamily="34" charset="0"/>
            </a:endParaRPr>
          </a:p>
          <a:p>
            <a:pPr lvl="0"/>
            <a:r>
              <a:rPr lang="en-US" sz="2800" dirty="0">
                <a:solidFill>
                  <a:schemeClr val="bg1"/>
                </a:solidFill>
                <a:latin typeface="+mj-lt"/>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672496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892355" y="2111678"/>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grpSp>
        <p:nvGrpSpPr>
          <p:cNvPr id="45" name="Group 44" hidden="1"/>
          <p:cNvGrpSpPr/>
          <p:nvPr/>
        </p:nvGrpSpPr>
        <p:grpSpPr>
          <a:xfrm>
            <a:off x="474711" y="2337034"/>
            <a:ext cx="847447" cy="1211681"/>
            <a:chOff x="454025" y="3077179"/>
            <a:chExt cx="807346" cy="1154346"/>
          </a:xfrm>
        </p:grpSpPr>
        <p:pic>
          <p:nvPicPr>
            <p:cNvPr id="57" name="Picture 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a:t>
              </a:r>
            </a:p>
          </p:txBody>
        </p:sp>
      </p:grpSp>
      <p:grpSp>
        <p:nvGrpSpPr>
          <p:cNvPr id="62" name="Group 61" hidden="1"/>
          <p:cNvGrpSpPr/>
          <p:nvPr/>
        </p:nvGrpSpPr>
        <p:grpSpPr>
          <a:xfrm>
            <a:off x="2339031" y="2337034"/>
            <a:ext cx="847447" cy="1211681"/>
            <a:chOff x="454025" y="3077179"/>
            <a:chExt cx="807346" cy="1154346"/>
          </a:xfrm>
        </p:grpSpPr>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
              </a:r>
            </a:p>
          </p:txBody>
        </p:sp>
      </p:grpSp>
      <p:grpSp>
        <p:nvGrpSpPr>
          <p:cNvPr id="68" name="Group 67" hidden="1"/>
          <p:cNvGrpSpPr/>
          <p:nvPr/>
        </p:nvGrpSpPr>
        <p:grpSpPr>
          <a:xfrm>
            <a:off x="4203351" y="2337034"/>
            <a:ext cx="847447" cy="1211681"/>
            <a:chOff x="454025" y="3077179"/>
            <a:chExt cx="807346" cy="1154346"/>
          </a:xfrm>
        </p:grpSpPr>
        <p:pic>
          <p:nvPicPr>
            <p:cNvPr id="69" name="Picture 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a:t>
              </a:r>
            </a:p>
          </p:txBody>
        </p:sp>
      </p:grpSp>
      <p:grpSp>
        <p:nvGrpSpPr>
          <p:cNvPr id="77" name="Group 76" hidden="1"/>
          <p:cNvGrpSpPr/>
          <p:nvPr/>
        </p:nvGrpSpPr>
        <p:grpSpPr>
          <a:xfrm>
            <a:off x="6999831" y="2337034"/>
            <a:ext cx="847447" cy="1211681"/>
            <a:chOff x="454025" y="3077179"/>
            <a:chExt cx="807346" cy="1154346"/>
          </a:xfrm>
        </p:grpSpPr>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a:t>
              </a:r>
            </a:p>
          </p:txBody>
        </p:sp>
      </p:grpSp>
      <p:sp>
        <p:nvSpPr>
          <p:cNvPr id="10" name="Rectangle 9"/>
          <p:cNvSpPr/>
          <p:nvPr/>
        </p:nvSpPr>
        <p:spPr bwMode="auto">
          <a:xfrm>
            <a:off x="1065723" y="4449924"/>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27448" y="4508911"/>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r"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a:cxnSpLocks/>
          </p:cNvCxnSpPr>
          <p:nvPr/>
        </p:nvCxnSpPr>
        <p:spPr>
          <a:xfrm flipV="1">
            <a:off x="916417" y="4465254"/>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2718341" y="3593125"/>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General purpose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workloads </a:t>
            </a:r>
          </a:p>
        </p:txBody>
      </p:sp>
      <p:sp>
        <p:nvSpPr>
          <p:cNvPr id="133" name="Rectangle 132"/>
          <p:cNvSpPr/>
          <p:nvPr/>
        </p:nvSpPr>
        <p:spPr bwMode="auto">
          <a:xfrm>
            <a:off x="4262826" y="3631336"/>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Compute</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intensive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workloads </a:t>
            </a:r>
          </a:p>
        </p:txBody>
      </p:sp>
      <p:grpSp>
        <p:nvGrpSpPr>
          <p:cNvPr id="71" name="Group 154">
            <a:extLst>
              <a:ext uri="{FF2B5EF4-FFF2-40B4-BE49-F238E27FC236}">
                <a16:creationId xmlns:a16="http://schemas.microsoft.com/office/drawing/2014/main" id="{006165A6-6AC8-401A-AB71-6B2269D5F1FE}"/>
              </a:ext>
            </a:extLst>
          </p:cNvPr>
          <p:cNvGrpSpPr/>
          <p:nvPr/>
        </p:nvGrpSpPr>
        <p:grpSpPr>
          <a:xfrm>
            <a:off x="6664370" y="1447134"/>
            <a:ext cx="1304573" cy="1222789"/>
            <a:chOff x="7002297" y="2169788"/>
            <a:chExt cx="1471631" cy="1314824"/>
          </a:xfrm>
          <a:solidFill>
            <a:schemeClr val="tx2"/>
          </a:solidFill>
        </p:grpSpPr>
        <p:sp>
          <p:nvSpPr>
            <p:cNvPr id="72" name="Rectangular Callout 50">
              <a:extLst>
                <a:ext uri="{FF2B5EF4-FFF2-40B4-BE49-F238E27FC236}">
                  <a16:creationId xmlns:a16="http://schemas.microsoft.com/office/drawing/2014/main" id="{201E2EA8-ABC5-4CFC-9D5E-CB6EC449DE0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NetWeaver and</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cxnSp>
          <p:nvCxnSpPr>
            <p:cNvPr id="75" name="Straight Connector 156">
              <a:extLst>
                <a:ext uri="{FF2B5EF4-FFF2-40B4-BE49-F238E27FC236}">
                  <a16:creationId xmlns:a16="http://schemas.microsoft.com/office/drawing/2014/main" id="{5F98F944-E5FF-49A1-85AB-3B4678A5A520}"/>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0F10F0-C193-4F46-AF5E-943AFA418B99}"/>
              </a:ext>
            </a:extLst>
          </p:cNvPr>
          <p:cNvGrpSpPr/>
          <p:nvPr/>
        </p:nvGrpSpPr>
        <p:grpSpPr>
          <a:xfrm>
            <a:off x="8158632" y="1433659"/>
            <a:ext cx="3539830" cy="1007628"/>
            <a:chOff x="8553393" y="1882195"/>
            <a:chExt cx="3610811" cy="1027833"/>
          </a:xfrm>
        </p:grpSpPr>
        <p:sp>
          <p:nvSpPr>
            <p:cNvPr id="131" name="Rectangular Callout 50">
              <a:extLst>
                <a:ext uri="{FF2B5EF4-FFF2-40B4-BE49-F238E27FC236}">
                  <a16:creationId xmlns:a16="http://schemas.microsoft.com/office/drawing/2014/main" id="{E95A882E-A4C8-422C-A387-5ABB4DEF3B05}"/>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sp>
          <p:nvSpPr>
            <p:cNvPr id="103" name="Rectangular Callout 50">
              <a:extLst>
                <a:ext uri="{FF2B5EF4-FFF2-40B4-BE49-F238E27FC236}">
                  <a16:creationId xmlns:a16="http://schemas.microsoft.com/office/drawing/2014/main" id="{568DC29C-6483-4DB6-AD2B-BDA15BDB7FC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SAP HANA certified</a:t>
              </a:r>
            </a:p>
          </p:txBody>
        </p:sp>
        <p:cxnSp>
          <p:nvCxnSpPr>
            <p:cNvPr id="111" name="Straight Connector 156">
              <a:extLst>
                <a:ext uri="{FF2B5EF4-FFF2-40B4-BE49-F238E27FC236}">
                  <a16:creationId xmlns:a16="http://schemas.microsoft.com/office/drawing/2014/main" id="{4BCBC445-2C6A-4DDE-BF1D-DF1F3072EEC2}"/>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56">
              <a:extLst>
                <a:ext uri="{FF2B5EF4-FFF2-40B4-BE49-F238E27FC236}">
                  <a16:creationId xmlns:a16="http://schemas.microsoft.com/office/drawing/2014/main" id="{6F430C7F-6744-41F0-97BA-D2DC92BC784A}"/>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56">
            <a:extLst>
              <a:ext uri="{FF2B5EF4-FFF2-40B4-BE49-F238E27FC236}">
                <a16:creationId xmlns:a16="http://schemas.microsoft.com/office/drawing/2014/main" id="{20312FCD-4AC5-44D4-8985-BD4FB56EB15E}"/>
              </a:ext>
            </a:extLst>
          </p:cNvPr>
          <p:cNvCxnSpPr>
            <a:cxnSpLocks/>
          </p:cNvCxnSpPr>
          <p:nvPr/>
        </p:nvCxnSpPr>
        <p:spPr>
          <a:xfrm flipH="1" flipV="1">
            <a:off x="3622576" y="1871545"/>
            <a:ext cx="1120610" cy="96645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3EEAF3E-2706-41B5-A2C7-931E3440F292}"/>
              </a:ext>
            </a:extLst>
          </p:cNvPr>
          <p:cNvGrpSpPr/>
          <p:nvPr/>
        </p:nvGrpSpPr>
        <p:grpSpPr>
          <a:xfrm>
            <a:off x="1798083" y="1413887"/>
            <a:ext cx="1986542" cy="1439679"/>
            <a:chOff x="536954" y="1862027"/>
            <a:chExt cx="2026376" cy="1468548"/>
          </a:xfrm>
        </p:grpSpPr>
        <p:sp>
          <p:nvSpPr>
            <p:cNvPr id="117" name="Rectangular Callout 50">
              <a:extLst>
                <a:ext uri="{FF2B5EF4-FFF2-40B4-BE49-F238E27FC236}">
                  <a16:creationId xmlns:a16="http://schemas.microsoft.com/office/drawing/2014/main" id="{8D1A9F35-3C3D-4F16-B153-EE87A94A295C}"/>
                </a:ext>
              </a:extLst>
            </p:cNvPr>
            <p:cNvSpPr/>
            <p:nvPr/>
          </p:nvSpPr>
          <p:spPr bwMode="auto">
            <a:xfrm>
              <a:off x="859857" y="1862027"/>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NetWeaver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130" name="Straight Connector 156">
              <a:extLst>
                <a:ext uri="{FF2B5EF4-FFF2-40B4-BE49-F238E27FC236}">
                  <a16:creationId xmlns:a16="http://schemas.microsoft.com/office/drawing/2014/main" id="{298F8EC2-1B28-49D3-B790-11704AFAD2BF}"/>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56">
              <a:extLst>
                <a:ext uri="{FF2B5EF4-FFF2-40B4-BE49-F238E27FC236}">
                  <a16:creationId xmlns:a16="http://schemas.microsoft.com/office/drawing/2014/main" id="{716F2181-5FD7-415D-B842-D4F907D3E7D4}"/>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aphicFrame>
        <p:nvGraphicFramePr>
          <p:cNvPr id="14" name="Table 13">
            <a:extLst>
              <a:ext uri="{FF2B5EF4-FFF2-40B4-BE49-F238E27FC236}">
                <a16:creationId xmlns:a16="http://schemas.microsoft.com/office/drawing/2014/main" id="{34BC05C6-5366-4C61-972E-27B021AC26AD}"/>
              </a:ext>
            </a:extLst>
          </p:cNvPr>
          <p:cNvGraphicFramePr>
            <a:graphicFrameLocks noGrp="1"/>
          </p:cNvGraphicFramePr>
          <p:nvPr/>
        </p:nvGraphicFramePr>
        <p:xfrm>
          <a:off x="976923" y="4923090"/>
          <a:ext cx="10882577" cy="1731966"/>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32 – 208</a:t>
                      </a:r>
                      <a:br>
                        <a:rPr lang="en-US" sz="1600" dirty="0">
                          <a:solidFill>
                            <a:schemeClr val="tx1"/>
                          </a:solidFill>
                        </a:rPr>
                      </a:br>
                      <a:r>
                        <a:rPr lang="en-US" sz="1600" dirty="0">
                          <a:solidFill>
                            <a:schemeClr val="tx1"/>
                          </a:solidFill>
                        </a:rPr>
                        <a:t>(416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96 - 768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8 - 256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16 - 432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192 – 5700</a:t>
                      </a:r>
                      <a:br>
                        <a:rPr lang="en-US" sz="1600" dirty="0">
                          <a:solidFill>
                            <a:schemeClr val="tx1"/>
                          </a:solidFill>
                        </a:rPr>
                      </a:br>
                      <a:r>
                        <a:rPr lang="en-US" sz="1600" dirty="0">
                          <a:solidFill>
                            <a:schemeClr val="tx1"/>
                          </a:solidFill>
                        </a:rPr>
                        <a:t>(11.40 </a:t>
                      </a:r>
                      <a:r>
                        <a:rPr lang="en-US" sz="1600" dirty="0" err="1">
                          <a:solidFill>
                            <a:schemeClr val="tx1"/>
                          </a:solidFill>
                        </a:rPr>
                        <a:t>TiB</a:t>
                      </a:r>
                      <a:r>
                        <a:rPr lang="en-US" sz="1600" dirty="0">
                          <a:solidFill>
                            <a:schemeClr val="tx1"/>
                          </a:solidFill>
                        </a:rPr>
                        <a:t>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768 – 24576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a:solidFill>
                            <a:schemeClr val="tx1"/>
                          </a:solidFill>
                        </a:rPr>
                        <a:t>69,680</a:t>
                      </a: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70,050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259,950</a:t>
                      </a:r>
                      <a:br>
                        <a:rPr lang="en-US" sz="1600" dirty="0">
                          <a:solidFill>
                            <a:schemeClr val="tx1"/>
                          </a:solidFill>
                        </a:rPr>
                      </a:br>
                      <a:r>
                        <a:rPr lang="en-US" sz="1600" dirty="0">
                          <a:solidFill>
                            <a:schemeClr val="tx1"/>
                          </a:solidFill>
                        </a:rPr>
                        <a:t>(500k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786,100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045717226"/>
                  </a:ext>
                </a:extLst>
              </a:tr>
            </a:tbl>
          </a:graphicData>
        </a:graphic>
      </p:graphicFrame>
      <p:sp>
        <p:nvSpPr>
          <p:cNvPr id="15" name="TextBox 14">
            <a:extLst>
              <a:ext uri="{FF2B5EF4-FFF2-40B4-BE49-F238E27FC236}">
                <a16:creationId xmlns:a16="http://schemas.microsoft.com/office/drawing/2014/main" id="{59464BB0-F012-43EF-AC04-368486ED54DD}"/>
              </a:ext>
            </a:extLst>
          </p:cNvPr>
          <p:cNvSpPr txBox="1"/>
          <p:nvPr/>
        </p:nvSpPr>
        <p:spPr>
          <a:xfrm>
            <a:off x="168185" y="4988480"/>
            <a:ext cx="68190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vCPUs</a:t>
            </a:r>
          </a:p>
        </p:txBody>
      </p:sp>
      <p:sp>
        <p:nvSpPr>
          <p:cNvPr id="132" name="TextBox 131">
            <a:extLst>
              <a:ext uri="{FF2B5EF4-FFF2-40B4-BE49-F238E27FC236}">
                <a16:creationId xmlns:a16="http://schemas.microsoft.com/office/drawing/2014/main" id="{DA79BF6A-FF26-40F7-B239-BC35A8681E51}"/>
              </a:ext>
            </a:extLst>
          </p:cNvPr>
          <p:cNvSpPr txBox="1"/>
          <p:nvPr/>
        </p:nvSpPr>
        <p:spPr>
          <a:xfrm>
            <a:off x="41350" y="5549306"/>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RAM (</a:t>
            </a:r>
            <a:r>
              <a:rPr kumimoji="0" lang="en-US" sz="1400" b="1" i="0" u="none" strike="noStrike" kern="1200" cap="none" spc="0" normalizeH="0" baseline="0" noProof="0" dirty="0" err="1">
                <a:ln>
                  <a:noFill/>
                </a:ln>
                <a:solidFill>
                  <a:srgbClr val="FFFFFF"/>
                </a:solidFill>
                <a:effectLst/>
                <a:uLnTx/>
                <a:uFillTx/>
                <a:latin typeface="Segoe UI Semilight"/>
                <a:ea typeface="+mn-ea"/>
                <a:cs typeface="+mn-cs"/>
              </a:rPr>
              <a:t>GiB</a:t>
            </a: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a:t>
            </a:r>
          </a:p>
        </p:txBody>
      </p:sp>
      <p:sp>
        <p:nvSpPr>
          <p:cNvPr id="134" name="Rectangle 108">
            <a:extLst>
              <a:ext uri="{FF2B5EF4-FFF2-40B4-BE49-F238E27FC236}">
                <a16:creationId xmlns:a16="http://schemas.microsoft.com/office/drawing/2014/main" id="{6C399153-58AE-47A0-A549-470D42A87A9C}"/>
              </a:ext>
            </a:extLst>
          </p:cNvPr>
          <p:cNvSpPr/>
          <p:nvPr/>
        </p:nvSpPr>
        <p:spPr bwMode="auto">
          <a:xfrm>
            <a:off x="8419286" y="3606515"/>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Optimized for large production SAP HANA workloads</a:t>
            </a:r>
          </a:p>
        </p:txBody>
      </p:sp>
      <p:sp>
        <p:nvSpPr>
          <p:cNvPr id="135" name="Rectangle 108">
            <a:extLst>
              <a:ext uri="{FF2B5EF4-FFF2-40B4-BE49-F238E27FC236}">
                <a16:creationId xmlns:a16="http://schemas.microsoft.com/office/drawing/2014/main" id="{6AEEE9D2-C8AC-4DEE-8759-52A8DBF0CE02}"/>
              </a:ext>
            </a:extLst>
          </p:cNvPr>
          <p:cNvSpPr/>
          <p:nvPr/>
        </p:nvSpPr>
        <p:spPr bwMode="auto">
          <a:xfrm>
            <a:off x="10286386" y="3606515"/>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Purpose built instance for largest SAP HANA production workloads</a:t>
            </a:r>
          </a:p>
        </p:txBody>
      </p:sp>
      <p:sp>
        <p:nvSpPr>
          <p:cNvPr id="139" name="Rectangle 138">
            <a:extLst>
              <a:ext uri="{FF2B5EF4-FFF2-40B4-BE49-F238E27FC236}">
                <a16:creationId xmlns:a16="http://schemas.microsoft.com/office/drawing/2014/main" id="{9FCB4DFB-F1CA-4D54-8995-F4085783E807}"/>
              </a:ext>
            </a:extLst>
          </p:cNvPr>
          <p:cNvSpPr/>
          <p:nvPr/>
        </p:nvSpPr>
        <p:spPr bwMode="auto">
          <a:xfrm>
            <a:off x="5239533"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HANA workloads</a:t>
            </a:r>
          </a:p>
        </p:txBody>
      </p:sp>
      <p:sp>
        <p:nvSpPr>
          <p:cNvPr id="97" name="Rectangle 96">
            <a:extLst>
              <a:ext uri="{FF2B5EF4-FFF2-40B4-BE49-F238E27FC236}">
                <a16:creationId xmlns:a16="http://schemas.microsoft.com/office/drawing/2014/main" id="{5FDCD2FB-EF12-4ECF-BC98-08691F7C1025}"/>
              </a:ext>
            </a:extLst>
          </p:cNvPr>
          <p:cNvSpPr/>
          <p:nvPr/>
        </p:nvSpPr>
        <p:spPr bwMode="auto">
          <a:xfrm>
            <a:off x="6764629"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a:t>
            </a:r>
            <a:r>
              <a:rPr kumimoji="0" lang="en-US" sz="1078" b="0" i="0" u="none" strike="noStrike" kern="0" cap="none" spc="0" normalizeH="0" baseline="0" noProof="0" dirty="0" err="1">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PoC</a:t>
            </a: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 HANA workloads</a:t>
            </a:r>
          </a:p>
        </p:txBody>
      </p:sp>
      <p:sp>
        <p:nvSpPr>
          <p:cNvPr id="109" name="Rectangular Callout 50">
            <a:extLst>
              <a:ext uri="{FF2B5EF4-FFF2-40B4-BE49-F238E27FC236}">
                <a16:creationId xmlns:a16="http://schemas.microsoft.com/office/drawing/2014/main" id="{1E3ED9F2-9941-49B1-8C7E-E61DD39497B2}"/>
              </a:ext>
            </a:extLst>
          </p:cNvPr>
          <p:cNvSpPr/>
          <p:nvPr/>
        </p:nvSpPr>
        <p:spPr bwMode="auto">
          <a:xfrm>
            <a:off x="5318430" y="1283338"/>
            <a:ext cx="1223239" cy="7409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HANA certified soon</a:t>
            </a:r>
          </a:p>
        </p:txBody>
      </p:sp>
      <p:sp>
        <p:nvSpPr>
          <p:cNvPr id="87" name="TextBox 86">
            <a:extLst>
              <a:ext uri="{FF2B5EF4-FFF2-40B4-BE49-F238E27FC236}">
                <a16:creationId xmlns:a16="http://schemas.microsoft.com/office/drawing/2014/main" id="{63E1176F-8275-41D1-A66F-DA8FD841960E}"/>
              </a:ext>
            </a:extLst>
          </p:cNvPr>
          <p:cNvSpPr txBox="1"/>
          <p:nvPr/>
        </p:nvSpPr>
        <p:spPr>
          <a:xfrm>
            <a:off x="41350" y="6136229"/>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Semilight"/>
                <a:ea typeface="+mn-ea"/>
                <a:cs typeface="+mn-cs"/>
              </a:rPr>
              <a:t>Max SAPS</a:t>
            </a:r>
          </a:p>
        </p:txBody>
      </p:sp>
      <p:grpSp>
        <p:nvGrpSpPr>
          <p:cNvPr id="164" name="Group 163">
            <a:extLst>
              <a:ext uri="{FF2B5EF4-FFF2-40B4-BE49-F238E27FC236}">
                <a16:creationId xmlns:a16="http://schemas.microsoft.com/office/drawing/2014/main" id="{6157249C-7F6A-49D1-8EB6-109927C7E865}"/>
              </a:ext>
            </a:extLst>
          </p:cNvPr>
          <p:cNvGrpSpPr/>
          <p:nvPr/>
        </p:nvGrpSpPr>
        <p:grpSpPr>
          <a:xfrm>
            <a:off x="6867764" y="2600068"/>
            <a:ext cx="858039" cy="687875"/>
            <a:chOff x="5180160" y="2600597"/>
            <a:chExt cx="1144992" cy="902424"/>
          </a:xfrm>
          <a:solidFill>
            <a:srgbClr val="00B0F0"/>
          </a:solidFill>
        </p:grpSpPr>
        <p:sp>
          <p:nvSpPr>
            <p:cNvPr id="165" name="Freeform 13">
              <a:extLst>
                <a:ext uri="{FF2B5EF4-FFF2-40B4-BE49-F238E27FC236}">
                  <a16:creationId xmlns:a16="http://schemas.microsoft.com/office/drawing/2014/main" id="{FEB43EEE-B4D9-42FF-8807-C7B55499BE3A}"/>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75000"/>
              </a:srgbClr>
            </a:solid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Freeform 45">
              <a:extLst>
                <a:ext uri="{FF2B5EF4-FFF2-40B4-BE49-F238E27FC236}">
                  <a16:creationId xmlns:a16="http://schemas.microsoft.com/office/drawing/2014/main" id="{8158DFEA-A7FC-4353-A3F4-68BB78974FC7}"/>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75000"/>
              </a:srgbClr>
            </a:solidFill>
            <a:ln w="15875" cap="flat">
              <a:solidFill>
                <a:srgbClr val="FFFFFF"/>
              </a:solidFill>
              <a:prstDash val="solid"/>
              <a:miter lim="800000"/>
              <a:headEnd/>
              <a:tailEnd/>
            </a:ln>
          </p:spPr>
          <p:txBody>
            <a:bodyPr vert="horz" wrap="square" lIns="0" tIns="0" rIns="0" bIns="107571" numCol="1" anchor="ctr"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G</a:t>
              </a:r>
            </a:p>
          </p:txBody>
        </p:sp>
      </p:grpSp>
      <p:grpSp>
        <p:nvGrpSpPr>
          <p:cNvPr id="167" name="Group 166">
            <a:extLst>
              <a:ext uri="{FF2B5EF4-FFF2-40B4-BE49-F238E27FC236}">
                <a16:creationId xmlns:a16="http://schemas.microsoft.com/office/drawing/2014/main" id="{9A7885AD-7754-4285-8002-22FC78B24AB1}"/>
              </a:ext>
            </a:extLst>
          </p:cNvPr>
          <p:cNvGrpSpPr/>
          <p:nvPr/>
        </p:nvGrpSpPr>
        <p:grpSpPr>
          <a:xfrm>
            <a:off x="1552114" y="2762661"/>
            <a:ext cx="2326525" cy="443353"/>
            <a:chOff x="286052" y="3237847"/>
            <a:chExt cx="2373177" cy="452243"/>
          </a:xfrm>
          <a:solidFill>
            <a:srgbClr val="FFFFFF">
              <a:lumMod val="75000"/>
            </a:srgbClr>
          </a:solidFill>
        </p:grpSpPr>
        <p:grpSp>
          <p:nvGrpSpPr>
            <p:cNvPr id="168" name="Group 167">
              <a:extLst>
                <a:ext uri="{FF2B5EF4-FFF2-40B4-BE49-F238E27FC236}">
                  <a16:creationId xmlns:a16="http://schemas.microsoft.com/office/drawing/2014/main" id="{1B96847C-2A17-41AC-9FAF-C5FC1B07A917}"/>
                </a:ext>
              </a:extLst>
            </p:cNvPr>
            <p:cNvGrpSpPr/>
            <p:nvPr/>
          </p:nvGrpSpPr>
          <p:grpSpPr>
            <a:xfrm>
              <a:off x="286052" y="3237847"/>
              <a:ext cx="573804" cy="452243"/>
              <a:chOff x="747858" y="2734071"/>
              <a:chExt cx="522052" cy="411455"/>
            </a:xfrm>
            <a:grpFill/>
          </p:grpSpPr>
          <p:sp>
            <p:nvSpPr>
              <p:cNvPr id="175" name="Freeform 13">
                <a:extLst>
                  <a:ext uri="{FF2B5EF4-FFF2-40B4-BE49-F238E27FC236}">
                    <a16:creationId xmlns:a16="http://schemas.microsoft.com/office/drawing/2014/main" id="{6CD3D62C-3445-43C2-BCC6-420DC2E60107}"/>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6" name="Freeform 45">
                <a:extLst>
                  <a:ext uri="{FF2B5EF4-FFF2-40B4-BE49-F238E27FC236}">
                    <a16:creationId xmlns:a16="http://schemas.microsoft.com/office/drawing/2014/main" id="{9AF7F729-1297-45F4-A0F9-1EF9AABDCC56}"/>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A</a:t>
                </a:r>
              </a:p>
            </p:txBody>
          </p:sp>
        </p:grpSp>
        <p:grpSp>
          <p:nvGrpSpPr>
            <p:cNvPr id="169" name="Group 168">
              <a:extLst>
                <a:ext uri="{FF2B5EF4-FFF2-40B4-BE49-F238E27FC236}">
                  <a16:creationId xmlns:a16="http://schemas.microsoft.com/office/drawing/2014/main" id="{E66599B9-557F-471A-9A64-CE5E54E3B1BF}"/>
                </a:ext>
              </a:extLst>
            </p:cNvPr>
            <p:cNvGrpSpPr/>
            <p:nvPr/>
          </p:nvGrpSpPr>
          <p:grpSpPr>
            <a:xfrm>
              <a:off x="1185738" y="3237847"/>
              <a:ext cx="573804" cy="452243"/>
              <a:chOff x="747858" y="2734071"/>
              <a:chExt cx="522052" cy="411455"/>
            </a:xfrm>
            <a:grpFill/>
          </p:grpSpPr>
          <p:sp>
            <p:nvSpPr>
              <p:cNvPr id="173" name="Freeform 13">
                <a:extLst>
                  <a:ext uri="{FF2B5EF4-FFF2-40B4-BE49-F238E27FC236}">
                    <a16:creationId xmlns:a16="http://schemas.microsoft.com/office/drawing/2014/main" id="{06D3EE4B-8EAA-4E23-8985-946BBA66A46C}"/>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4" name="Freeform 45">
                <a:extLst>
                  <a:ext uri="{FF2B5EF4-FFF2-40B4-BE49-F238E27FC236}">
                    <a16:creationId xmlns:a16="http://schemas.microsoft.com/office/drawing/2014/main" id="{0D194976-97BB-4DAE-9EBC-D0359E78E30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Av2</a:t>
                </a:r>
              </a:p>
            </p:txBody>
          </p:sp>
        </p:grpSp>
        <p:grpSp>
          <p:nvGrpSpPr>
            <p:cNvPr id="170" name="Group 169">
              <a:extLst>
                <a:ext uri="{FF2B5EF4-FFF2-40B4-BE49-F238E27FC236}">
                  <a16:creationId xmlns:a16="http://schemas.microsoft.com/office/drawing/2014/main" id="{7B0C1194-E3EF-420D-9C71-D5848C3C32FB}"/>
                </a:ext>
              </a:extLst>
            </p:cNvPr>
            <p:cNvGrpSpPr/>
            <p:nvPr/>
          </p:nvGrpSpPr>
          <p:grpSpPr>
            <a:xfrm>
              <a:off x="2085425" y="3237847"/>
              <a:ext cx="573804" cy="452243"/>
              <a:chOff x="747858" y="2734071"/>
              <a:chExt cx="522052" cy="411455"/>
            </a:xfrm>
            <a:grpFill/>
          </p:grpSpPr>
          <p:sp>
            <p:nvSpPr>
              <p:cNvPr id="171" name="Freeform 13">
                <a:extLst>
                  <a:ext uri="{FF2B5EF4-FFF2-40B4-BE49-F238E27FC236}">
                    <a16:creationId xmlns:a16="http://schemas.microsoft.com/office/drawing/2014/main" id="{01DD0324-99C6-47EB-BA7E-53987C77745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2" name="Freeform 45">
                <a:extLst>
                  <a:ext uri="{FF2B5EF4-FFF2-40B4-BE49-F238E27FC236}">
                    <a16:creationId xmlns:a16="http://schemas.microsoft.com/office/drawing/2014/main" id="{44AA0E24-806B-4EF9-9556-F08B8FEDB637}"/>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Dv2</a:t>
                </a:r>
              </a:p>
            </p:txBody>
          </p:sp>
        </p:grpSp>
      </p:grpSp>
      <p:grpSp>
        <p:nvGrpSpPr>
          <p:cNvPr id="180" name="Group 179">
            <a:extLst>
              <a:ext uri="{FF2B5EF4-FFF2-40B4-BE49-F238E27FC236}">
                <a16:creationId xmlns:a16="http://schemas.microsoft.com/office/drawing/2014/main" id="{43861440-A1E3-41C5-8A69-7D0EEE68019B}"/>
              </a:ext>
            </a:extLst>
          </p:cNvPr>
          <p:cNvGrpSpPr/>
          <p:nvPr/>
        </p:nvGrpSpPr>
        <p:grpSpPr>
          <a:xfrm>
            <a:off x="4245185" y="2672481"/>
            <a:ext cx="789581" cy="674256"/>
            <a:chOff x="747858" y="2734071"/>
            <a:chExt cx="522052" cy="411455"/>
          </a:xfrm>
          <a:solidFill>
            <a:srgbClr val="00B0F0"/>
          </a:solidFill>
        </p:grpSpPr>
        <p:sp>
          <p:nvSpPr>
            <p:cNvPr id="181" name="Freeform 13">
              <a:extLst>
                <a:ext uri="{FF2B5EF4-FFF2-40B4-BE49-F238E27FC236}">
                  <a16:creationId xmlns:a16="http://schemas.microsoft.com/office/drawing/2014/main" id="{A8503250-8FA6-40FB-826E-50F32AAA5F76}"/>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82" name="Freeform 45">
              <a:extLst>
                <a:ext uri="{FF2B5EF4-FFF2-40B4-BE49-F238E27FC236}">
                  <a16:creationId xmlns:a16="http://schemas.microsoft.com/office/drawing/2014/main" id="{DCC406DA-A6A5-4424-8982-9E502C801D45}"/>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Dv3</a:t>
              </a:r>
            </a:p>
          </p:txBody>
        </p:sp>
      </p:grpSp>
      <p:grpSp>
        <p:nvGrpSpPr>
          <p:cNvPr id="183" name="Group 182">
            <a:extLst>
              <a:ext uri="{FF2B5EF4-FFF2-40B4-BE49-F238E27FC236}">
                <a16:creationId xmlns:a16="http://schemas.microsoft.com/office/drawing/2014/main" id="{83969F9F-8B7A-468F-ACD1-9487A6E2DE98}"/>
              </a:ext>
            </a:extLst>
          </p:cNvPr>
          <p:cNvGrpSpPr/>
          <p:nvPr/>
        </p:nvGrpSpPr>
        <p:grpSpPr>
          <a:xfrm>
            <a:off x="8510451" y="2403384"/>
            <a:ext cx="1122325" cy="884559"/>
            <a:chOff x="747858" y="2734071"/>
            <a:chExt cx="522052" cy="411455"/>
          </a:xfrm>
          <a:solidFill>
            <a:srgbClr val="00B0F0"/>
          </a:solidFill>
        </p:grpSpPr>
        <p:sp>
          <p:nvSpPr>
            <p:cNvPr id="184" name="Freeform 13">
              <a:extLst>
                <a:ext uri="{FF2B5EF4-FFF2-40B4-BE49-F238E27FC236}">
                  <a16:creationId xmlns:a16="http://schemas.microsoft.com/office/drawing/2014/main" id="{1462CDC3-ED06-4079-A595-62ECBFFA62BA}"/>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85" name="Freeform 45">
              <a:extLst>
                <a:ext uri="{FF2B5EF4-FFF2-40B4-BE49-F238E27FC236}">
                  <a16:creationId xmlns:a16="http://schemas.microsoft.com/office/drawing/2014/main" id="{76F3EF61-5548-4786-8715-6558AAD2516B}"/>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M</a:t>
              </a:r>
            </a:p>
          </p:txBody>
        </p:sp>
      </p:grpSp>
      <p:grpSp>
        <p:nvGrpSpPr>
          <p:cNvPr id="186" name="Group 185">
            <a:extLst>
              <a:ext uri="{FF2B5EF4-FFF2-40B4-BE49-F238E27FC236}">
                <a16:creationId xmlns:a16="http://schemas.microsoft.com/office/drawing/2014/main" id="{5C9759E8-D77D-49A6-811C-5F76C47E7D39}"/>
              </a:ext>
            </a:extLst>
          </p:cNvPr>
          <p:cNvGrpSpPr/>
          <p:nvPr/>
        </p:nvGrpSpPr>
        <p:grpSpPr>
          <a:xfrm>
            <a:off x="10462938" y="2340615"/>
            <a:ext cx="1066931" cy="1040913"/>
            <a:chOff x="9264169" y="3222110"/>
            <a:chExt cx="1048453" cy="1097034"/>
          </a:xfrm>
        </p:grpSpPr>
        <p:grpSp>
          <p:nvGrpSpPr>
            <p:cNvPr id="187" name="Group 186">
              <a:extLst>
                <a:ext uri="{FF2B5EF4-FFF2-40B4-BE49-F238E27FC236}">
                  <a16:creationId xmlns:a16="http://schemas.microsoft.com/office/drawing/2014/main" id="{A80C4361-299F-46B6-8290-B1EED9BD7ED7}"/>
                </a:ext>
              </a:extLst>
            </p:cNvPr>
            <p:cNvGrpSpPr/>
            <p:nvPr/>
          </p:nvGrpSpPr>
          <p:grpSpPr>
            <a:xfrm>
              <a:off x="9431186" y="3222110"/>
              <a:ext cx="714425" cy="687801"/>
              <a:chOff x="-1433513" y="941388"/>
              <a:chExt cx="255588" cy="246063"/>
            </a:xfrm>
          </p:grpSpPr>
          <p:sp>
            <p:nvSpPr>
              <p:cNvPr id="189" name="Rectangle 125">
                <a:extLst>
                  <a:ext uri="{FF2B5EF4-FFF2-40B4-BE49-F238E27FC236}">
                    <a16:creationId xmlns:a16="http://schemas.microsoft.com/office/drawing/2014/main" id="{F680BFDB-5EA0-401E-B0A3-27217F628404}"/>
                  </a:ext>
                </a:extLst>
              </p:cNvPr>
              <p:cNvSpPr>
                <a:spLocks noChangeArrowheads="1"/>
              </p:cNvSpPr>
              <p:nvPr/>
            </p:nvSpPr>
            <p:spPr bwMode="auto">
              <a:xfrm>
                <a:off x="-1433513" y="941388"/>
                <a:ext cx="255588" cy="2460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0" name="Rectangle 126">
                <a:extLst>
                  <a:ext uri="{FF2B5EF4-FFF2-40B4-BE49-F238E27FC236}">
                    <a16:creationId xmlns:a16="http://schemas.microsoft.com/office/drawing/2014/main" id="{8D9BF72B-1294-4569-B9B9-9FCE191BB599}"/>
                  </a:ext>
                </a:extLst>
              </p:cNvPr>
              <p:cNvSpPr>
                <a:spLocks noChangeArrowheads="1"/>
              </p:cNvSpPr>
              <p:nvPr/>
            </p:nvSpPr>
            <p:spPr bwMode="auto">
              <a:xfrm>
                <a:off x="-1414463" y="958850"/>
                <a:ext cx="219075" cy="2079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1" name="Rectangle 127">
                <a:extLst>
                  <a:ext uri="{FF2B5EF4-FFF2-40B4-BE49-F238E27FC236}">
                    <a16:creationId xmlns:a16="http://schemas.microsoft.com/office/drawing/2014/main" id="{E5CC84D5-6EAA-4CE1-9CDC-F928830F45CE}"/>
                  </a:ext>
                </a:extLst>
              </p:cNvPr>
              <p:cNvSpPr>
                <a:spLocks noChangeArrowheads="1"/>
              </p:cNvSpPr>
              <p:nvPr/>
            </p:nvSpPr>
            <p:spPr bwMode="auto">
              <a:xfrm>
                <a:off x="-1402421"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2" name="Rectangle 128">
                <a:extLst>
                  <a:ext uri="{FF2B5EF4-FFF2-40B4-BE49-F238E27FC236}">
                    <a16:creationId xmlns:a16="http://schemas.microsoft.com/office/drawing/2014/main" id="{8F572AEA-D6E0-4739-8500-B8B7C7ED6A69}"/>
                  </a:ext>
                </a:extLst>
              </p:cNvPr>
              <p:cNvSpPr>
                <a:spLocks noChangeArrowheads="1"/>
              </p:cNvSpPr>
              <p:nvPr/>
            </p:nvSpPr>
            <p:spPr bwMode="auto">
              <a:xfrm>
                <a:off x="-1383786"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3" name="Rectangle 129">
                <a:extLst>
                  <a:ext uri="{FF2B5EF4-FFF2-40B4-BE49-F238E27FC236}">
                    <a16:creationId xmlns:a16="http://schemas.microsoft.com/office/drawing/2014/main" id="{DCD0D302-8F1C-4C83-8D1B-B374E3529E1E}"/>
                  </a:ext>
                </a:extLst>
              </p:cNvPr>
              <p:cNvSpPr>
                <a:spLocks noChangeArrowheads="1"/>
              </p:cNvSpPr>
              <p:nvPr/>
            </p:nvSpPr>
            <p:spPr bwMode="auto">
              <a:xfrm>
                <a:off x="-136832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4" name="Rectangle 130">
                <a:extLst>
                  <a:ext uri="{FF2B5EF4-FFF2-40B4-BE49-F238E27FC236}">
                    <a16:creationId xmlns:a16="http://schemas.microsoft.com/office/drawing/2014/main" id="{C958E480-6965-4991-A848-DC52E1ED6D81}"/>
                  </a:ext>
                </a:extLst>
              </p:cNvPr>
              <p:cNvSpPr>
                <a:spLocks noChangeArrowheads="1"/>
              </p:cNvSpPr>
              <p:nvPr/>
            </p:nvSpPr>
            <p:spPr bwMode="auto">
              <a:xfrm>
                <a:off x="-135286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5" name="Rectangle 131">
                <a:extLst>
                  <a:ext uri="{FF2B5EF4-FFF2-40B4-BE49-F238E27FC236}">
                    <a16:creationId xmlns:a16="http://schemas.microsoft.com/office/drawing/2014/main" id="{34692F2F-9CC9-4495-B4C3-56056267835A}"/>
                  </a:ext>
                </a:extLst>
              </p:cNvPr>
              <p:cNvSpPr>
                <a:spLocks noChangeArrowheads="1"/>
              </p:cNvSpPr>
              <p:nvPr/>
            </p:nvSpPr>
            <p:spPr bwMode="auto">
              <a:xfrm>
                <a:off x="-1337404"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6" name="Rectangle 132">
                <a:extLst>
                  <a:ext uri="{FF2B5EF4-FFF2-40B4-BE49-F238E27FC236}">
                    <a16:creationId xmlns:a16="http://schemas.microsoft.com/office/drawing/2014/main" id="{B3C752D2-C271-4A6E-A6C4-6620AF39EAE1}"/>
                  </a:ext>
                </a:extLst>
              </p:cNvPr>
              <p:cNvSpPr>
                <a:spLocks noChangeArrowheads="1"/>
              </p:cNvSpPr>
              <p:nvPr/>
            </p:nvSpPr>
            <p:spPr bwMode="auto">
              <a:xfrm>
                <a:off x="-1318768" y="975070"/>
                <a:ext cx="7938"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7" name="Oval 133">
                <a:extLst>
                  <a:ext uri="{FF2B5EF4-FFF2-40B4-BE49-F238E27FC236}">
                    <a16:creationId xmlns:a16="http://schemas.microsoft.com/office/drawing/2014/main" id="{42C00F13-E922-43ED-BDDB-1F4C04721519}"/>
                  </a:ext>
                </a:extLst>
              </p:cNvPr>
              <p:cNvSpPr>
                <a:spLocks noChangeArrowheads="1"/>
              </p:cNvSpPr>
              <p:nvPr/>
            </p:nvSpPr>
            <p:spPr bwMode="auto">
              <a:xfrm>
                <a:off x="-1235075" y="985838"/>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687D1289-26F9-472F-9546-8241FD37E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p:spPr>
        </p:pic>
      </p:grpSp>
      <p:cxnSp>
        <p:nvCxnSpPr>
          <p:cNvPr id="198" name="Straight Connector 156">
            <a:extLst>
              <a:ext uri="{FF2B5EF4-FFF2-40B4-BE49-F238E27FC236}">
                <a16:creationId xmlns:a16="http://schemas.microsoft.com/office/drawing/2014/main" id="{BA32331F-4E46-44E6-897F-4A692D9400C2}"/>
              </a:ext>
            </a:extLst>
          </p:cNvPr>
          <p:cNvCxnSpPr>
            <a:cxnSpLocks/>
          </p:cNvCxnSpPr>
          <p:nvPr/>
        </p:nvCxnSpPr>
        <p:spPr>
          <a:xfrm flipV="1">
            <a:off x="5926376" y="2024264"/>
            <a:ext cx="3674" cy="767378"/>
          </a:xfrm>
          <a:prstGeom prst="line">
            <a:avLst/>
          </a:prstGeom>
          <a:solidFill>
            <a:srgbClr val="002060"/>
          </a:solidFill>
          <a:ln w="19050" cap="flat" cmpd="sng" algn="ctr">
            <a:solidFill>
              <a:schemeClr val="tx1"/>
            </a:solidFill>
            <a:prstDash val="solid"/>
            <a:headEnd type="none"/>
            <a:tailEnd type="oval"/>
          </a:ln>
          <a:effectLst/>
        </p:spPr>
      </p:cxnSp>
      <p:grpSp>
        <p:nvGrpSpPr>
          <p:cNvPr id="177" name="Group 176">
            <a:extLst>
              <a:ext uri="{FF2B5EF4-FFF2-40B4-BE49-F238E27FC236}">
                <a16:creationId xmlns:a16="http://schemas.microsoft.com/office/drawing/2014/main" id="{E3FBB2FF-554E-4D30-A043-B53D2763964F}"/>
              </a:ext>
            </a:extLst>
          </p:cNvPr>
          <p:cNvGrpSpPr/>
          <p:nvPr/>
        </p:nvGrpSpPr>
        <p:grpSpPr>
          <a:xfrm>
            <a:off x="5394820" y="2504823"/>
            <a:ext cx="910143" cy="825152"/>
            <a:chOff x="4243406" y="2915508"/>
            <a:chExt cx="573885" cy="452307"/>
          </a:xfrm>
          <a:solidFill>
            <a:srgbClr val="00B0F0"/>
          </a:solidFill>
        </p:grpSpPr>
        <p:sp>
          <p:nvSpPr>
            <p:cNvPr id="178" name="Freeform 13">
              <a:extLst>
                <a:ext uri="{FF2B5EF4-FFF2-40B4-BE49-F238E27FC236}">
                  <a16:creationId xmlns:a16="http://schemas.microsoft.com/office/drawing/2014/main" id="{984C1DCA-E71C-45E8-AEA4-F743184A6C4C}"/>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a typeface="+mn-ea"/>
                <a:cs typeface="+mn-cs"/>
              </a:endParaRPr>
            </a:p>
          </p:txBody>
        </p:sp>
        <p:sp>
          <p:nvSpPr>
            <p:cNvPr id="179" name="Freeform 45">
              <a:extLst>
                <a:ext uri="{FF2B5EF4-FFF2-40B4-BE49-F238E27FC236}">
                  <a16:creationId xmlns:a16="http://schemas.microsoft.com/office/drawing/2014/main" id="{517D5C5E-5F43-475E-83AD-31479AC63694}"/>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ea typeface="+mn-ea"/>
                  <a:cs typeface="+mn-cs"/>
                </a:rPr>
                <a:t>Ev3</a:t>
              </a:r>
            </a:p>
          </p:txBody>
        </p:sp>
      </p:grpSp>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6900</Words>
  <Application>Microsoft Office PowerPoint</Application>
  <PresentationFormat>Widescreen</PresentationFormat>
  <Paragraphs>1182</Paragraphs>
  <Slides>44</Slides>
  <Notes>33</Notes>
  <HiddenSlides>6</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44</vt:i4>
      </vt:variant>
    </vt:vector>
  </HeadingPairs>
  <TitlesOfParts>
    <vt:vector size="59" baseType="lpstr">
      <vt:lpstr>Arial</vt:lpstr>
      <vt:lpstr>Calibri</vt:lpstr>
      <vt:lpstr>Calibri Light</vt:lpstr>
      <vt:lpstr>Consolas</vt:lpstr>
      <vt:lpstr>Segoe Pro Light</vt:lpstr>
      <vt:lpstr>Segoe UI</vt:lpstr>
      <vt:lpstr>Segoe UI Light</vt:lpstr>
      <vt:lpstr>Segoe UI Semibold</vt:lpstr>
      <vt:lpstr>Segoe UI Semilight</vt:lpstr>
      <vt:lpstr>Wingdings</vt:lpstr>
      <vt:lpstr>Server and Cloud 2013</vt:lpstr>
      <vt:lpstr>1_Windows Azure</vt:lpstr>
      <vt:lpstr>C+E Readiness Template</vt:lpstr>
      <vt:lpstr>1_C+E Readiness Template</vt:lpstr>
      <vt:lpstr>2_C+E Readiness Template</vt:lpstr>
      <vt:lpstr>SAP NetWeaver on Azure Whiteboard Design Session (Trainer Deck)</vt:lpstr>
      <vt:lpstr>Abstract and learning objectives</vt:lpstr>
      <vt:lpstr>Step 1: Review the customer case study</vt:lpstr>
      <vt:lpstr>Customer situation : Contoso Group </vt:lpstr>
      <vt:lpstr>Contoso CIO Vision </vt:lpstr>
      <vt:lpstr>PowerPoint Presentation</vt:lpstr>
      <vt:lpstr>Customer objections</vt:lpstr>
      <vt:lpstr>Discuss key design concepts (15 minutes)</vt:lpstr>
      <vt:lpstr>SAP on Azure – A wide variety on Compute instances</vt:lpstr>
      <vt:lpstr>SAP VM &amp; Storage Sizing Principles</vt:lpstr>
      <vt:lpstr>How to Size SAP Any DB (SQL Server, Oracle, DB2, ASE) on Azure VM </vt:lpstr>
      <vt:lpstr>Choose Azure VM types to meet sizing requirements</vt:lpstr>
      <vt:lpstr>Premium Storage KPIs (Cost differ by region)</vt:lpstr>
      <vt:lpstr>SAP HA in Availability Set and DR across Regions</vt:lpstr>
      <vt:lpstr>S/4HANA HA and DR across Availability Zones</vt:lpstr>
      <vt:lpstr>Enterprise Backup Solutions for LOB applications/SAP on Azure</vt:lpstr>
      <vt:lpstr>SAP on Azure Backup Solutions </vt:lpstr>
      <vt:lpstr>Disaster Recovery Solutions for LOB applications/SAP on Azure </vt:lpstr>
      <vt:lpstr>PowerPoint Presentation</vt:lpstr>
      <vt:lpstr>SAP Business Suite, NetWeaver – Azure VM with HA and DR</vt:lpstr>
      <vt:lpstr>Online Azure pricing calculator</vt:lpstr>
      <vt:lpstr>Requirements</vt:lpstr>
      <vt:lpstr>Step 2: Design and price the solution</vt:lpstr>
      <vt:lpstr>Step 3: Present the solution</vt:lpstr>
      <vt:lpstr>Wrap-up</vt:lpstr>
      <vt:lpstr>Preferred target audience</vt:lpstr>
      <vt:lpstr>Customer Example : Current State of SAP and Benefits of Azure Migration</vt:lpstr>
      <vt:lpstr>PowerPoint Presentation</vt:lpstr>
      <vt:lpstr>SAP Business Suite, NetWeaver – Azure VM with HA and DR</vt:lpstr>
      <vt:lpstr>Baseline knowledge for SAP as a service on Azure</vt:lpstr>
      <vt:lpstr>Azure VM Design Tips</vt:lpstr>
      <vt:lpstr>Cost estimate assumptions</vt:lpstr>
      <vt:lpstr>Preferred solution cost</vt:lpstr>
      <vt:lpstr>Azure VM Pricing Tips</vt:lpstr>
      <vt:lpstr>PowerPoint Presentation</vt:lpstr>
      <vt:lpstr>PowerPoint Presentation</vt:lpstr>
      <vt:lpstr>Go Dos and Resources</vt:lpstr>
      <vt:lpstr>PowerPoint Presentation</vt:lpstr>
      <vt:lpstr>SAP on Azure certifications (Any DB)</vt:lpstr>
      <vt:lpstr>S/4HANA HA in Availability Set and DR across Regions (DR Failover)</vt:lpstr>
      <vt:lpstr>S/4HANA HA and DR across Availability Zones (DR Failover)</vt:lpstr>
      <vt:lpstr>Qualifying SAP on Azure Opportunities (Any DB) </vt:lpstr>
      <vt:lpstr>Modernizing SAP platform on Microsoft Cloud OS</vt:lpstr>
      <vt:lpstr>Process to optimize SAP landscape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2019-06-23T13:37:56Z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